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2" r:id="rId6"/>
    <p:sldId id="265" r:id="rId7"/>
    <p:sldId id="266" r:id="rId8"/>
    <p:sldId id="260" r:id="rId9"/>
    <p:sldId id="261" r:id="rId10"/>
    <p:sldId id="263" r:id="rId11"/>
    <p:sldId id="264" r:id="rId12"/>
    <p:sldId id="267" r:id="rId13"/>
    <p:sldId id="274" r:id="rId14"/>
    <p:sldId id="272" r:id="rId15"/>
    <p:sldId id="273" r:id="rId16"/>
    <p:sldId id="271" r:id="rId17"/>
    <p:sldId id="275" r:id="rId18"/>
    <p:sldId id="268" r:id="rId19"/>
    <p:sldId id="276" r:id="rId20"/>
    <p:sldId id="277" r:id="rId21"/>
    <p:sldId id="278" r:id="rId22"/>
    <p:sldId id="279" r:id="rId23"/>
    <p:sldId id="280" r:id="rId24"/>
    <p:sldId id="270" r:id="rId25"/>
    <p:sldId id="282" r:id="rId26"/>
    <p:sldId id="287" r:id="rId27"/>
    <p:sldId id="281" r:id="rId28"/>
    <p:sldId id="284" r:id="rId29"/>
    <p:sldId id="286" r:id="rId30"/>
    <p:sldId id="285" r:id="rId3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Franklin Gothic Book" panose="020B0503020102020204" pitchFamily="34" charset="0"/>
      <p:regular r:id="rId38"/>
      <p:italic r:id="rId39"/>
    </p:embeddedFont>
    <p:embeddedFont>
      <p:font typeface="Franklin Gothic Demi" panose="020B0703020102020204" pitchFamily="34" charset="0"/>
      <p:regular r:id="rId40"/>
      <p:italic r:id="rId41"/>
    </p:embeddedFont>
    <p:embeddedFont>
      <p:font typeface="Franklin Gothic Demi Cond" panose="020B0706030402020204" pitchFamily="34" charset="0"/>
      <p:regular r:id="rId42"/>
    </p:embeddedFont>
    <p:embeddedFont>
      <p:font typeface="Franklin Gothic Medium" panose="020B0603020102020204" pitchFamily="34" charset="0"/>
      <p:regular r:id="rId43"/>
      <p:italic r:id="rId44"/>
    </p:embeddedFont>
    <p:embeddedFont>
      <p:font typeface="Franklin Gothic Medium Cond" panose="020B0606030402020204" pitchFamily="34" charset="0"/>
      <p:regular r:id="rId4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731B"/>
    <a:srgbClr val="127055"/>
    <a:srgbClr val="072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CF9799-20D9-46E5-9005-F35748D260E6}" v="2" dt="2022-01-28T12:16:36.6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04" autoAdjust="0"/>
    <p:restoredTop sz="94660"/>
  </p:normalViewPr>
  <p:slideViewPr>
    <p:cSldViewPr snapToGrid="0">
      <p:cViewPr varScale="1">
        <p:scale>
          <a:sx n="166" d="100"/>
          <a:sy n="166" d="100"/>
        </p:scale>
        <p:origin x="138" y="2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no Schlott" userId="25ab32ff-2457-4c4a-a918-83687be3cfcf" providerId="ADAL" clId="{BECF9799-20D9-46E5-9005-F35748D260E6}"/>
    <pc:docChg chg="custSel modSld">
      <pc:chgData name="Tino Schlott" userId="25ab32ff-2457-4c4a-a918-83687be3cfcf" providerId="ADAL" clId="{BECF9799-20D9-46E5-9005-F35748D260E6}" dt="2022-01-28T12:16:47.385" v="35" actId="1038"/>
      <pc:docMkLst>
        <pc:docMk/>
      </pc:docMkLst>
      <pc:sldChg chg="addSp delSp modSp mod delAnim modAnim">
        <pc:chgData name="Tino Schlott" userId="25ab32ff-2457-4c4a-a918-83687be3cfcf" providerId="ADAL" clId="{BECF9799-20D9-46E5-9005-F35748D260E6}" dt="2022-01-28T12:16:22.306" v="23" actId="1038"/>
        <pc:sldMkLst>
          <pc:docMk/>
          <pc:sldMk cId="862101921" sldId="260"/>
        </pc:sldMkLst>
        <pc:spChg chg="mod">
          <ac:chgData name="Tino Schlott" userId="25ab32ff-2457-4c4a-a918-83687be3cfcf" providerId="ADAL" clId="{BECF9799-20D9-46E5-9005-F35748D260E6}" dt="2022-01-28T12:15:51.781" v="0"/>
          <ac:spMkLst>
            <pc:docMk/>
            <pc:sldMk cId="862101921" sldId="260"/>
            <ac:spMk id="17" creationId="{7D54012E-2906-4B61-AD98-8128633A1416}"/>
          </ac:spMkLst>
        </pc:spChg>
        <pc:spChg chg="mod">
          <ac:chgData name="Tino Schlott" userId="25ab32ff-2457-4c4a-a918-83687be3cfcf" providerId="ADAL" clId="{BECF9799-20D9-46E5-9005-F35748D260E6}" dt="2022-01-28T12:15:51.781" v="0"/>
          <ac:spMkLst>
            <pc:docMk/>
            <pc:sldMk cId="862101921" sldId="260"/>
            <ac:spMk id="20" creationId="{3D094D92-1974-48AC-9ADA-43D47A66ACFD}"/>
          </ac:spMkLst>
        </pc:spChg>
        <pc:grpChg chg="del">
          <ac:chgData name="Tino Schlott" userId="25ab32ff-2457-4c4a-a918-83687be3cfcf" providerId="ADAL" clId="{BECF9799-20D9-46E5-9005-F35748D260E6}" dt="2022-01-28T12:16:18.968" v="18" actId="478"/>
          <ac:grpSpMkLst>
            <pc:docMk/>
            <pc:sldMk cId="862101921" sldId="260"/>
            <ac:grpSpMk id="2" creationId="{B312B435-49F2-4244-BF1A-0366B2E57A3C}"/>
          </ac:grpSpMkLst>
        </pc:grpChg>
        <pc:grpChg chg="add mod">
          <ac:chgData name="Tino Schlott" userId="25ab32ff-2457-4c4a-a918-83687be3cfcf" providerId="ADAL" clId="{BECF9799-20D9-46E5-9005-F35748D260E6}" dt="2022-01-28T12:16:22.306" v="23" actId="1038"/>
          <ac:grpSpMkLst>
            <pc:docMk/>
            <pc:sldMk cId="862101921" sldId="260"/>
            <ac:grpSpMk id="16" creationId="{8FECD8E1-44F0-4146-AA27-5317621D0AA7}"/>
          </ac:grpSpMkLst>
        </pc:grpChg>
        <pc:grpChg chg="mod">
          <ac:chgData name="Tino Schlott" userId="25ab32ff-2457-4c4a-a918-83687be3cfcf" providerId="ADAL" clId="{BECF9799-20D9-46E5-9005-F35748D260E6}" dt="2022-01-28T12:15:51.781" v="0"/>
          <ac:grpSpMkLst>
            <pc:docMk/>
            <pc:sldMk cId="862101921" sldId="260"/>
            <ac:grpSpMk id="18" creationId="{878AEBE0-5FD6-4543-84A1-E33D2CD7BE10}"/>
          </ac:grpSpMkLst>
        </pc:grpChg>
        <pc:picChg chg="mod">
          <ac:chgData name="Tino Schlott" userId="25ab32ff-2457-4c4a-a918-83687be3cfcf" providerId="ADAL" clId="{BECF9799-20D9-46E5-9005-F35748D260E6}" dt="2022-01-28T12:15:51.781" v="0"/>
          <ac:picMkLst>
            <pc:docMk/>
            <pc:sldMk cId="862101921" sldId="260"/>
            <ac:picMk id="19" creationId="{A9B8C204-A80C-4C3D-A79F-3CB60F208068}"/>
          </ac:picMkLst>
        </pc:picChg>
        <pc:picChg chg="mod">
          <ac:chgData name="Tino Schlott" userId="25ab32ff-2457-4c4a-a918-83687be3cfcf" providerId="ADAL" clId="{BECF9799-20D9-46E5-9005-F35748D260E6}" dt="2022-01-28T12:15:51.781" v="0"/>
          <ac:picMkLst>
            <pc:docMk/>
            <pc:sldMk cId="862101921" sldId="260"/>
            <ac:picMk id="22" creationId="{B697D553-355A-474F-9531-78AB96E8F791}"/>
          </ac:picMkLst>
        </pc:picChg>
      </pc:sldChg>
      <pc:sldChg chg="addSp delSp modSp mod delAnim modAnim">
        <pc:chgData name="Tino Schlott" userId="25ab32ff-2457-4c4a-a918-83687be3cfcf" providerId="ADAL" clId="{BECF9799-20D9-46E5-9005-F35748D260E6}" dt="2022-01-28T12:16:47.385" v="35" actId="1038"/>
        <pc:sldMkLst>
          <pc:docMk/>
          <pc:sldMk cId="1800387672" sldId="287"/>
        </pc:sldMkLst>
        <pc:spChg chg="mod">
          <ac:chgData name="Tino Schlott" userId="25ab32ff-2457-4c4a-a918-83687be3cfcf" providerId="ADAL" clId="{BECF9799-20D9-46E5-9005-F35748D260E6}" dt="2022-01-28T12:16:36.694" v="24"/>
          <ac:spMkLst>
            <pc:docMk/>
            <pc:sldMk cId="1800387672" sldId="287"/>
            <ac:spMk id="23" creationId="{80994E8C-4E54-44F9-9A5A-F203ACF22EE6}"/>
          </ac:spMkLst>
        </pc:spChg>
        <pc:spChg chg="mod">
          <ac:chgData name="Tino Schlott" userId="25ab32ff-2457-4c4a-a918-83687be3cfcf" providerId="ADAL" clId="{BECF9799-20D9-46E5-9005-F35748D260E6}" dt="2022-01-28T12:16:36.694" v="24"/>
          <ac:spMkLst>
            <pc:docMk/>
            <pc:sldMk cId="1800387672" sldId="287"/>
            <ac:spMk id="26" creationId="{05F1BCCC-C682-40D2-A86F-EA5A9168C7D9}"/>
          </ac:spMkLst>
        </pc:spChg>
        <pc:grpChg chg="del">
          <ac:chgData name="Tino Schlott" userId="25ab32ff-2457-4c4a-a918-83687be3cfcf" providerId="ADAL" clId="{BECF9799-20D9-46E5-9005-F35748D260E6}" dt="2022-01-28T12:16:43.992" v="30" actId="478"/>
          <ac:grpSpMkLst>
            <pc:docMk/>
            <pc:sldMk cId="1800387672" sldId="287"/>
            <ac:grpSpMk id="15" creationId="{80D29A26-53CD-4476-9E4C-AE4EBE4A6797}"/>
          </ac:grpSpMkLst>
        </pc:grpChg>
        <pc:grpChg chg="add mod">
          <ac:chgData name="Tino Schlott" userId="25ab32ff-2457-4c4a-a918-83687be3cfcf" providerId="ADAL" clId="{BECF9799-20D9-46E5-9005-F35748D260E6}" dt="2022-01-28T12:16:47.385" v="35" actId="1038"/>
          <ac:grpSpMkLst>
            <pc:docMk/>
            <pc:sldMk cId="1800387672" sldId="287"/>
            <ac:grpSpMk id="22" creationId="{946DFE8B-8310-44BA-939E-6F92CE035CF6}"/>
          </ac:grpSpMkLst>
        </pc:grpChg>
        <pc:grpChg chg="mod">
          <ac:chgData name="Tino Schlott" userId="25ab32ff-2457-4c4a-a918-83687be3cfcf" providerId="ADAL" clId="{BECF9799-20D9-46E5-9005-F35748D260E6}" dt="2022-01-28T12:16:36.694" v="24"/>
          <ac:grpSpMkLst>
            <pc:docMk/>
            <pc:sldMk cId="1800387672" sldId="287"/>
            <ac:grpSpMk id="24" creationId="{BDC4D28F-1781-4F15-9C28-BB315125395D}"/>
          </ac:grpSpMkLst>
        </pc:grpChg>
        <pc:picChg chg="mod">
          <ac:chgData name="Tino Schlott" userId="25ab32ff-2457-4c4a-a918-83687be3cfcf" providerId="ADAL" clId="{BECF9799-20D9-46E5-9005-F35748D260E6}" dt="2022-01-28T12:16:36.694" v="24"/>
          <ac:picMkLst>
            <pc:docMk/>
            <pc:sldMk cId="1800387672" sldId="287"/>
            <ac:picMk id="25" creationId="{D2A2FF3C-4E80-47E2-8598-9E4D2EE27890}"/>
          </ac:picMkLst>
        </pc:picChg>
        <pc:picChg chg="mod">
          <ac:chgData name="Tino Schlott" userId="25ab32ff-2457-4c4a-a918-83687be3cfcf" providerId="ADAL" clId="{BECF9799-20D9-46E5-9005-F35748D260E6}" dt="2022-01-28T12:16:36.694" v="24"/>
          <ac:picMkLst>
            <pc:docMk/>
            <pc:sldMk cId="1800387672" sldId="287"/>
            <ac:picMk id="27" creationId="{42002265-CBCD-4474-9275-A56C96DC591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2B18-EA86-4F0B-8FA8-2D680DE46CE9}" type="datetimeFigureOut">
              <a:rPr lang="de-DE" smtClean="0"/>
              <a:t>28.01.2022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5C9-F6F5-4150-BAAC-1DD20618709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258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2B18-EA86-4F0B-8FA8-2D680DE46CE9}" type="datetimeFigureOut">
              <a:rPr lang="de-DE" smtClean="0"/>
              <a:t>28.01.2022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5C9-F6F5-4150-BAAC-1DD20618709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2282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2B18-EA86-4F0B-8FA8-2D680DE46CE9}" type="datetimeFigureOut">
              <a:rPr lang="de-DE" smtClean="0"/>
              <a:t>28.01.2022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5C9-F6F5-4150-BAAC-1DD20618709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2355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2B18-EA86-4F0B-8FA8-2D680DE46CE9}" type="datetimeFigureOut">
              <a:rPr lang="de-DE" smtClean="0"/>
              <a:t>28.01.2022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5C9-F6F5-4150-BAAC-1DD20618709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7071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2B18-EA86-4F0B-8FA8-2D680DE46CE9}" type="datetimeFigureOut">
              <a:rPr lang="de-DE" smtClean="0"/>
              <a:t>28.01.2022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5C9-F6F5-4150-BAAC-1DD20618709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694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2B18-EA86-4F0B-8FA8-2D680DE46CE9}" type="datetimeFigureOut">
              <a:rPr lang="de-DE" smtClean="0"/>
              <a:t>28.01.2022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5C9-F6F5-4150-BAAC-1DD20618709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1126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2B18-EA86-4F0B-8FA8-2D680DE46CE9}" type="datetimeFigureOut">
              <a:rPr lang="de-DE" smtClean="0"/>
              <a:t>28.01.2022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5C9-F6F5-4150-BAAC-1DD20618709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274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2B18-EA86-4F0B-8FA8-2D680DE46CE9}" type="datetimeFigureOut">
              <a:rPr lang="de-DE" smtClean="0"/>
              <a:t>28.01.2022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5C9-F6F5-4150-BAAC-1DD20618709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4098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2B18-EA86-4F0B-8FA8-2D680DE46CE9}" type="datetimeFigureOut">
              <a:rPr lang="de-DE" smtClean="0"/>
              <a:t>28.01.2022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5C9-F6F5-4150-BAAC-1DD20618709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490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2B18-EA86-4F0B-8FA8-2D680DE46CE9}" type="datetimeFigureOut">
              <a:rPr lang="de-DE" smtClean="0"/>
              <a:t>28.01.2022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5C9-F6F5-4150-BAAC-1DD20618709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9707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2B18-EA86-4F0B-8FA8-2D680DE46CE9}" type="datetimeFigureOut">
              <a:rPr lang="de-DE" smtClean="0"/>
              <a:t>28.01.2022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5C9-F6F5-4150-BAAC-1DD20618709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5700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82B18-EA86-4F0B-8FA8-2D680DE46CE9}" type="datetimeFigureOut">
              <a:rPr lang="de-DE" smtClean="0"/>
              <a:t>28.01.2022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855C9-F6F5-4150-BAAC-1DD20618709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040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3.jpg"/><Relationship Id="rId4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4.jpg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hyperlink" Target="mailto:clemens.hoffmann@bohrwerkzeuge.com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9.png"/><Relationship Id="rId10" Type="http://schemas.openxmlformats.org/officeDocument/2006/relationships/image" Target="../media/image25.jpg"/><Relationship Id="rId4" Type="http://schemas.openxmlformats.org/officeDocument/2006/relationships/image" Target="../media/image14.svg"/><Relationship Id="rId9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6.jpg"/><Relationship Id="rId4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7.jpeg"/><Relationship Id="rId4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8.jpg"/><Relationship Id="rId4" Type="http://schemas.openxmlformats.org/officeDocument/2006/relationships/image" Target="../media/image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9.jpg"/><Relationship Id="rId4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0.jpg"/><Relationship Id="rId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hyperlink" Target="mailto:alexander.loesch@tunnel-drilling.com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3.jpg"/><Relationship Id="rId4" Type="http://schemas.openxmlformats.org/officeDocument/2006/relationships/image" Target="../media/image7.svg"/><Relationship Id="rId9" Type="http://schemas.openxmlformats.org/officeDocument/2006/relationships/image" Target="../media/image1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4.jpg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5.jpg"/><Relationship Id="rId4" Type="http://schemas.openxmlformats.org/officeDocument/2006/relationships/image" Target="../media/image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6.jpg"/><Relationship Id="rId4" Type="http://schemas.openxmlformats.org/officeDocument/2006/relationships/image" Target="../media/image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7.jpg"/><Relationship Id="rId4" Type="http://schemas.openxmlformats.org/officeDocument/2006/relationships/image" Target="../media/image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8.jpg"/><Relationship Id="rId4" Type="http://schemas.openxmlformats.org/officeDocument/2006/relationships/image" Target="../media/image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hyperlink" Target="mailto:denis.spielmann@bohrwerkzeuge.com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7.jpg"/><Relationship Id="rId4" Type="http://schemas.openxmlformats.org/officeDocument/2006/relationships/image" Target="../media/image7.svg"/><Relationship Id="rId9" Type="http://schemas.openxmlformats.org/officeDocument/2006/relationships/image" Target="../media/image1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9.jpg"/><Relationship Id="rId4" Type="http://schemas.openxmlformats.org/officeDocument/2006/relationships/image" Target="../media/image7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hyperlink" Target="mailto:denis.spielmann@bohrwerkzeuge.com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7.jpg"/><Relationship Id="rId4" Type="http://schemas.openxmlformats.org/officeDocument/2006/relationships/image" Target="../media/image7.svg"/><Relationship Id="rId9" Type="http://schemas.openxmlformats.org/officeDocument/2006/relationships/image" Target="../media/image1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0.jpg"/><Relationship Id="rId4" Type="http://schemas.openxmlformats.org/officeDocument/2006/relationships/image" Target="../media/image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18" Type="http://schemas.openxmlformats.org/officeDocument/2006/relationships/image" Target="../media/image54.svg"/><Relationship Id="rId3" Type="http://schemas.openxmlformats.org/officeDocument/2006/relationships/image" Target="../media/image9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" Type="http://schemas.openxmlformats.org/officeDocument/2006/relationships/image" Target="../media/image10.jpg"/><Relationship Id="rId16" Type="http://schemas.openxmlformats.org/officeDocument/2006/relationships/image" Target="../media/image52.svg"/><Relationship Id="rId20" Type="http://schemas.openxmlformats.org/officeDocument/2006/relationships/image" Target="../media/image5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svg"/><Relationship Id="rId19" Type="http://schemas.openxmlformats.org/officeDocument/2006/relationships/image" Target="../media/image55.png"/><Relationship Id="rId4" Type="http://schemas.openxmlformats.org/officeDocument/2006/relationships/image" Target="../media/image7.sv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9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7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hyperlink" Target="mailto:denis.spielmann@bohrwerkzeuge.com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7.jpg"/><Relationship Id="rId4" Type="http://schemas.openxmlformats.org/officeDocument/2006/relationships/image" Target="../media/image7.sv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1.jpg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hyperlink" Target="mailto:denis.spielmann@bohrwerkzeuge.com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7.jpg"/><Relationship Id="rId4" Type="http://schemas.openxmlformats.org/officeDocument/2006/relationships/image" Target="../media/image7.svg"/><Relationship Id="rId9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2.jpg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C27C1EC-3568-E147-A716-FAD8FCAFAB69}"/>
              </a:ext>
            </a:extLst>
          </p:cNvPr>
          <p:cNvSpPr txBox="1"/>
          <p:nvPr/>
        </p:nvSpPr>
        <p:spPr>
          <a:xfrm>
            <a:off x="5559358" y="678504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013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19621A4-2C74-42B6-BCA6-D1B1C59ECF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8" t="-1" r="15079" b="3927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AC7F847-0930-4454-8A80-C4B364B34DD9}"/>
              </a:ext>
            </a:extLst>
          </p:cNvPr>
          <p:cNvGrpSpPr/>
          <p:nvPr/>
        </p:nvGrpSpPr>
        <p:grpSpPr>
          <a:xfrm>
            <a:off x="-651121" y="3495153"/>
            <a:ext cx="6311470" cy="589071"/>
            <a:chOff x="-651121" y="3495153"/>
            <a:chExt cx="6311470" cy="589071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5FF525DE-07B2-479A-A071-08BD2C6C0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651121" y="3495153"/>
              <a:ext cx="6311470" cy="589071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23F94132-1E66-4679-90BE-1C6A59393DEB}"/>
                </a:ext>
              </a:extLst>
            </p:cNvPr>
            <p:cNvSpPr txBox="1"/>
            <p:nvPr/>
          </p:nvSpPr>
          <p:spPr>
            <a:xfrm>
              <a:off x="269460" y="3515014"/>
              <a:ext cx="505760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000" dirty="0">
                  <a:solidFill>
                    <a:schemeClr val="bg1"/>
                  </a:solidFill>
                  <a:latin typeface="Franklin Gothic Demi Cond" panose="020B0706030402020204" pitchFamily="34" charset="0"/>
                </a:rPr>
                <a:t>BWH Bohrwerkzeuge Hoffmann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752A275-04B3-4FBE-9FD2-B13A0B386DA3}"/>
              </a:ext>
            </a:extLst>
          </p:cNvPr>
          <p:cNvGrpSpPr/>
          <p:nvPr/>
        </p:nvGrpSpPr>
        <p:grpSpPr>
          <a:xfrm>
            <a:off x="-567361" y="4149520"/>
            <a:ext cx="5250656" cy="506486"/>
            <a:chOff x="-567361" y="4149520"/>
            <a:chExt cx="5250656" cy="506486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53D86F63-1B40-4E40-9E2B-E049E84F2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567361" y="4149520"/>
              <a:ext cx="5250656" cy="490061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83D62ED2-7E21-4DC6-9BF9-219275A976AE}"/>
                </a:ext>
              </a:extLst>
            </p:cNvPr>
            <p:cNvSpPr txBox="1"/>
            <p:nvPr/>
          </p:nvSpPr>
          <p:spPr>
            <a:xfrm>
              <a:off x="269460" y="4185108"/>
              <a:ext cx="4298963" cy="470898"/>
            </a:xfrm>
            <a:prstGeom prst="rect">
              <a:avLst/>
            </a:prstGeom>
            <a:noFill/>
          </p:spPr>
          <p:txBody>
            <a:bodyPr wrap="square" rtlCol="0">
              <a:normAutofit fontScale="85000" lnSpcReduction="10000"/>
            </a:bodyPr>
            <a:lstStyle/>
            <a:p>
              <a:r>
                <a:rPr lang="de-DE" sz="3000" dirty="0">
                  <a:solidFill>
                    <a:schemeClr val="bg1"/>
                  </a:solidFill>
                  <a:latin typeface="Franklin Gothic Demi Cond" panose="020B0706030402020204" pitchFamily="34" charset="0"/>
                </a:rPr>
                <a:t>Technik für den Spezialtiefbau.</a:t>
              </a:r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59CFE706-E5D7-488A-9ADF-04264DE080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34594" y="237320"/>
            <a:ext cx="2693025" cy="2665545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7382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0524871-BCE8-4130-B5A4-5C5781646C4D}"/>
              </a:ext>
            </a:extLst>
          </p:cNvPr>
          <p:cNvSpPr txBox="1"/>
          <p:nvPr/>
        </p:nvSpPr>
        <p:spPr>
          <a:xfrm>
            <a:off x="772348" y="3741288"/>
            <a:ext cx="4177648" cy="11478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Schlauchpumpen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Schlauchpumpen von MAT und GERTEC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ca. 15 Schlauchpumpen von klein bis groß vorhanden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systembedingt robust und kostengünstig 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einfach in der Handhabung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0DD92C2-4E74-4553-A9D0-5EFDEEEE95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" t="6452" r="6452" b="2789"/>
          <a:stretch/>
        </p:blipFill>
        <p:spPr>
          <a:xfrm>
            <a:off x="780413" y="1076642"/>
            <a:ext cx="4177646" cy="241225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A8F063E-F001-445F-82D8-AC2BF23064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3445"/>
          <a:stretch/>
        </p:blipFill>
        <p:spPr>
          <a:xfrm>
            <a:off x="4181343" y="2818016"/>
            <a:ext cx="1089828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1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0524871-BCE8-4130-B5A4-5C5781646C4D}"/>
              </a:ext>
            </a:extLst>
          </p:cNvPr>
          <p:cNvSpPr txBox="1"/>
          <p:nvPr/>
        </p:nvSpPr>
        <p:spPr>
          <a:xfrm>
            <a:off x="772349" y="3109093"/>
            <a:ext cx="417764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Verrohrungsmaschinen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LEFFER-Verrohrungsmaschinen VRM118 und VRM150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mit allen BWH-Mietgeräten kompatibel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ermöglichen tiefere Bohrungen größerer Durchmesser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können mit biologisch abbaubarem Öl betrieben werden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unsere Monteure helfen beim </a:t>
            </a: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Umölen</a:t>
            </a:r>
            <a:endParaRPr lang="de-DE" sz="1200" dirty="0">
              <a:solidFill>
                <a:schemeClr val="tx1">
                  <a:lumMod val="85000"/>
                  <a:lumOff val="1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64B0903-DEE1-4F69-B904-12F79BD4C3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" t="32864" r="5597"/>
          <a:stretch/>
        </p:blipFill>
        <p:spPr>
          <a:xfrm>
            <a:off x="772349" y="1076642"/>
            <a:ext cx="4177648" cy="182365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3531C7E-8926-4FD8-AC82-59E54E91BD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3445"/>
          <a:stretch/>
        </p:blipFill>
        <p:spPr>
          <a:xfrm>
            <a:off x="4181343" y="2217229"/>
            <a:ext cx="1089828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7" cy="514349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5DB6144-CD3B-4413-8514-2C4D1BC1A6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739" t="3963" r="52842" b="71687"/>
          <a:stretch/>
        </p:blipFill>
        <p:spPr>
          <a:xfrm>
            <a:off x="3144421" y="-529600"/>
            <a:ext cx="4701472" cy="466229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0D510E1-155A-4612-AFE8-4EC82CDC04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739" t="38337" r="52842" b="37313"/>
          <a:stretch/>
        </p:blipFill>
        <p:spPr>
          <a:xfrm>
            <a:off x="3144421" y="-529600"/>
            <a:ext cx="4701472" cy="466229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8941989-3083-4DCB-8941-A6128D7C5F0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38124C5-967D-43C2-B95D-9D85D6A94DF6}"/>
              </a:ext>
            </a:extLst>
          </p:cNvPr>
          <p:cNvSpPr txBox="1"/>
          <p:nvPr/>
        </p:nvSpPr>
        <p:spPr>
          <a:xfrm>
            <a:off x="-3" y="1919246"/>
            <a:ext cx="5400000" cy="659421"/>
          </a:xfrm>
          <a:prstGeom prst="rect">
            <a:avLst/>
          </a:prstGeom>
          <a:noFill/>
        </p:spPr>
        <p:txBody>
          <a:bodyPr wrap="square" lIns="306000" tIns="0" rIns="0" bIns="0" rtlCol="0" anchor="t" anchorCtr="0">
            <a:noAutofit/>
          </a:bodyPr>
          <a:lstStyle/>
          <a:p>
            <a:pPr marL="0" lvl="1" indent="108000"/>
            <a:r>
              <a:rPr lang="de-DE" sz="4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Verkauf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FC396C1A-AFCC-414C-BA7D-AD6124342B94}"/>
              </a:ext>
            </a:extLst>
          </p:cNvPr>
          <p:cNvSpPr txBox="1"/>
          <p:nvPr/>
        </p:nvSpPr>
        <p:spPr>
          <a:xfrm>
            <a:off x="0" y="2855102"/>
            <a:ext cx="5399997" cy="1509131"/>
          </a:xfrm>
          <a:prstGeom prst="rect">
            <a:avLst/>
          </a:prstGeom>
          <a:noFill/>
        </p:spPr>
        <p:txBody>
          <a:bodyPr wrap="square" lIns="396000" tIns="0" rIns="360000" bIns="0" rtlCol="0">
            <a:spAutoFit/>
          </a:bodyPr>
          <a:lstStyle/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Verschleiß- und Ersatzteile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Kellybohrwerkzeuge</a:t>
            </a:r>
            <a:endParaRPr lang="de-DE" sz="16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Endlosschnecken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Ankerbohrwerkzeuge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Imlochhämmer</a:t>
            </a:r>
            <a:r>
              <a:rPr lang="de-D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und Bohrkronen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2BAA2ED-3408-4775-9BD6-B8682EEC59C9}"/>
              </a:ext>
            </a:extLst>
          </p:cNvPr>
          <p:cNvGrpSpPr/>
          <p:nvPr/>
        </p:nvGrpSpPr>
        <p:grpSpPr>
          <a:xfrm>
            <a:off x="5957712" y="1924651"/>
            <a:ext cx="2808000" cy="3499297"/>
            <a:chOff x="5957712" y="1924651"/>
            <a:chExt cx="2808000" cy="3499297"/>
          </a:xfrm>
        </p:grpSpPr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F610E1F0-16BE-4E46-9ABE-1C667278E07A}"/>
                </a:ext>
              </a:extLst>
            </p:cNvPr>
            <p:cNvSpPr/>
            <p:nvPr/>
          </p:nvSpPr>
          <p:spPr>
            <a:xfrm>
              <a:off x="5957712" y="1924651"/>
              <a:ext cx="2808000" cy="34992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016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</a:p>
          </p:txBody>
        </p: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FB07826C-910F-4785-A7B8-9425A704F80E}"/>
                </a:ext>
              </a:extLst>
            </p:cNvPr>
            <p:cNvGrpSpPr/>
            <p:nvPr/>
          </p:nvGrpSpPr>
          <p:grpSpPr>
            <a:xfrm>
              <a:off x="6189542" y="3681930"/>
              <a:ext cx="2344341" cy="1215461"/>
              <a:chOff x="6205659" y="3912944"/>
              <a:chExt cx="2344341" cy="1215461"/>
            </a:xfrm>
          </p:grpSpPr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D78E8925-ECC7-4EBF-B9D4-9925730F497E}"/>
                  </a:ext>
                </a:extLst>
              </p:cNvPr>
              <p:cNvSpPr txBox="1"/>
              <p:nvPr/>
            </p:nvSpPr>
            <p:spPr>
              <a:xfrm>
                <a:off x="6210000" y="3912944"/>
                <a:ext cx="2340000" cy="12154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Leiter Verkauf</a:t>
                </a:r>
              </a:p>
              <a:p>
                <a:pPr>
                  <a:lnSpc>
                    <a:spcPts val="1500"/>
                  </a:lnSpc>
                  <a:spcAft>
                    <a:spcPts val="600"/>
                  </a:spcAft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Demi" panose="020B0703020102020204" pitchFamily="34" charset="0"/>
                  </a:rPr>
                  <a:t>Clemens Hoffmann</a:t>
                </a:r>
              </a:p>
              <a:p>
                <a:pPr marL="252000">
                  <a:lnSpc>
                    <a:spcPts val="1500"/>
                  </a:lnSpc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37207 6507 – 15</a:t>
                </a:r>
                <a:b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</a:b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37207 6507 – 50</a:t>
                </a:r>
                <a:b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</a:b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170 371 02 72</a:t>
                </a:r>
              </a:p>
              <a:p>
                <a:pPr algn="just">
                  <a:lnSpc>
                    <a:spcPts val="1500"/>
                  </a:lnSpc>
                </a:pPr>
                <a:r>
                  <a:rPr lang="de-DE" sz="1100" kern="1100" spc="-30" dirty="0">
                    <a:solidFill>
                      <a:srgbClr val="EC731B"/>
                    </a:solidFill>
                    <a:latin typeface="Franklin Gothic Medium" panose="020B0603020102020204" pitchFamily="34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clemens.hoffmann@bohrwerkzeuge.com</a:t>
                </a:r>
                <a:endParaRPr lang="de-DE" sz="1100" kern="1100" spc="-30" dirty="0">
                  <a:solidFill>
                    <a:srgbClr val="EC731B"/>
                  </a:solidFill>
                  <a:latin typeface="Franklin Gothic Medium" panose="020B0603020102020204" pitchFamily="34" charset="0"/>
                </a:endParaRPr>
              </a:p>
            </p:txBody>
          </p:sp>
          <p:pic>
            <p:nvPicPr>
              <p:cNvPr id="47" name="Grafik 46">
                <a:extLst>
                  <a:ext uri="{FF2B5EF4-FFF2-40B4-BE49-F238E27FC236}">
                    <a16:creationId xmlns:a16="http://schemas.microsoft.com/office/drawing/2014/main" id="{D448BC04-6A96-45E8-BD8A-4092BCEE6E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205659" y="4383996"/>
                <a:ext cx="159345" cy="539322"/>
              </a:xfrm>
              <a:prstGeom prst="rect">
                <a:avLst/>
              </a:prstGeom>
            </p:spPr>
          </p:pic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CCD70C13-C22B-4BEB-A327-7EE153F0A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6" b="2216"/>
            <a:stretch/>
          </p:blipFill>
          <p:spPr>
            <a:xfrm>
              <a:off x="6189542" y="2135102"/>
              <a:ext cx="2340000" cy="1440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521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0524871-BCE8-4130-B5A4-5C5781646C4D}"/>
              </a:ext>
            </a:extLst>
          </p:cNvPr>
          <p:cNvSpPr txBox="1"/>
          <p:nvPr/>
        </p:nvSpPr>
        <p:spPr>
          <a:xfrm>
            <a:off x="772348" y="3741288"/>
            <a:ext cx="4177648" cy="11478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Verschleiß- und Ersatzteile 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passend zu Ihren Bohrwerkzeugen und Geräten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namhafte Hersteller wie BETEK oder BAUER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z.B. </a:t>
            </a: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Rundschaftmeißel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, Flachzähne, Wechselstollen usw.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günstige Konditionen und Mengenrabatte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CA2A3C6-773D-4C93-B052-57A9461E2C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8" y="1076641"/>
            <a:ext cx="4177645" cy="241225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BA06556-AC2C-4BB9-B369-7EE0E8229C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5145" r="48300"/>
          <a:stretch/>
        </p:blipFill>
        <p:spPr>
          <a:xfrm>
            <a:off x="4241154" y="2818016"/>
            <a:ext cx="1089828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8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5410D10-DFFD-4698-B96B-13F5A4FDEE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" t="4048" r="1262" b="5033"/>
          <a:stretch/>
        </p:blipFill>
        <p:spPr>
          <a:xfrm>
            <a:off x="774000" y="1076641"/>
            <a:ext cx="4176000" cy="26028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1232A04-37D0-496F-87DA-6D5AE22B4385}"/>
              </a:ext>
            </a:extLst>
          </p:cNvPr>
          <p:cNvSpPr txBox="1"/>
          <p:nvPr/>
        </p:nvSpPr>
        <p:spPr>
          <a:xfrm>
            <a:off x="772348" y="3959297"/>
            <a:ext cx="4177648" cy="9489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Kellybohrwerkzeuge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 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Werkzeuge von LEFFER und BAUER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im Mieteinsatz bewährt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Kauf oder Miet-Kauf möglich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3B24063-EF63-4A5A-BC7B-F1D274B77D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5145" r="48300"/>
          <a:stretch/>
        </p:blipFill>
        <p:spPr>
          <a:xfrm>
            <a:off x="4241154" y="3036025"/>
            <a:ext cx="1089828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9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CC97BE6-1F6E-4D0C-9485-9C2CAF0C27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" r="3650"/>
          <a:stretch/>
        </p:blipFill>
        <p:spPr>
          <a:xfrm>
            <a:off x="772347" y="1076640"/>
            <a:ext cx="4177645" cy="2602207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D5D1AEC-74B1-4256-89A6-42C2F3E189E9}"/>
              </a:ext>
            </a:extLst>
          </p:cNvPr>
          <p:cNvSpPr txBox="1"/>
          <p:nvPr/>
        </p:nvSpPr>
        <p:spPr>
          <a:xfrm>
            <a:off x="772347" y="3959297"/>
            <a:ext cx="4232421" cy="1166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Endlosschnecken 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Einsatzgebiete: Spezialtiefbau, Brunnenbau, Geothermie, HDD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für diverse Bohrverfahren verfügbar, wie SOB, </a:t>
            </a: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VdW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, FDP, o.ä.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zur Geologie passende Bohrköpfe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>
                  <a:lumMod val="85000"/>
                  <a:lumOff val="1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0EDA181-E174-4ACA-A427-F8C1E034AD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5145" r="48300"/>
          <a:stretch/>
        </p:blipFill>
        <p:spPr>
          <a:xfrm>
            <a:off x="4241154" y="3036025"/>
            <a:ext cx="1089828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1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C98A42B-A6C8-4392-AC94-8C9A4B5CC6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" r="5145"/>
          <a:stretch/>
        </p:blipFill>
        <p:spPr>
          <a:xfrm>
            <a:off x="772348" y="1076640"/>
            <a:ext cx="4177644" cy="2602207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C3F04879-72ED-4CA1-BFE4-599C9935DEA8}"/>
              </a:ext>
            </a:extLst>
          </p:cNvPr>
          <p:cNvSpPr txBox="1"/>
          <p:nvPr/>
        </p:nvSpPr>
        <p:spPr>
          <a:xfrm>
            <a:off x="772348" y="3959297"/>
            <a:ext cx="4177648" cy="7309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Ankerbohrwerkzeuge 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Bohrrohre, Bohrkronen, Einsteckenden, Spülköpfe, Adapter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Sonderanfertigungen nach Kundenwunsch möglich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7E6F6B1-7E34-4201-8FD4-C8621D759E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5145" r="48300"/>
          <a:stretch/>
        </p:blipFill>
        <p:spPr>
          <a:xfrm>
            <a:off x="4241154" y="3036025"/>
            <a:ext cx="1089828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0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0524871-BCE8-4130-B5A4-5C5781646C4D}"/>
              </a:ext>
            </a:extLst>
          </p:cNvPr>
          <p:cNvSpPr txBox="1"/>
          <p:nvPr/>
        </p:nvSpPr>
        <p:spPr>
          <a:xfrm>
            <a:off x="772348" y="3741288"/>
            <a:ext cx="4177648" cy="9489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Imlochhämmer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 und Bohrkronen 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alle Durchmesser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kurze Lieferzeiten durch Lagerbestände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Epiroc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 (vorm. Atlas-</a:t>
            </a: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Copco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), Drillking, </a:t>
            </a: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Mincon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 u.a.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8E983E5-E074-483C-9EFE-A649C841C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8" y="1076640"/>
            <a:ext cx="4177644" cy="241225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DED06B5-611A-4913-8250-318C84B4A5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5145" r="48300"/>
          <a:stretch/>
        </p:blipFill>
        <p:spPr>
          <a:xfrm>
            <a:off x="4241154" y="2818016"/>
            <a:ext cx="1089828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6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7" cy="514349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8941989-3083-4DCB-8941-A6128D7C5F0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519951F1-98C8-4319-A08A-F6A38E341B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1844" t="4520" r="30265" b="73181"/>
          <a:stretch/>
        </p:blipFill>
        <p:spPr>
          <a:xfrm>
            <a:off x="3206641" y="-427163"/>
            <a:ext cx="4333362" cy="427121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A466EE1-E926-4F50-A1FF-F6062E0404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1844" t="38611" r="30265" b="39090"/>
          <a:stretch/>
        </p:blipFill>
        <p:spPr>
          <a:xfrm>
            <a:off x="3204852" y="-504257"/>
            <a:ext cx="4333362" cy="427121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38124C5-967D-43C2-B95D-9D85D6A94DF6}"/>
              </a:ext>
            </a:extLst>
          </p:cNvPr>
          <p:cNvSpPr txBox="1"/>
          <p:nvPr/>
        </p:nvSpPr>
        <p:spPr>
          <a:xfrm>
            <a:off x="-3" y="1919246"/>
            <a:ext cx="5400000" cy="659421"/>
          </a:xfrm>
          <a:prstGeom prst="rect">
            <a:avLst/>
          </a:prstGeom>
          <a:noFill/>
        </p:spPr>
        <p:txBody>
          <a:bodyPr wrap="square" lIns="306000" tIns="0" rIns="0" bIns="0" rtlCol="0" anchor="t" anchorCtr="0">
            <a:noAutofit/>
          </a:bodyPr>
          <a:lstStyle/>
          <a:p>
            <a:pPr marL="0" lvl="1" indent="108000"/>
            <a:r>
              <a:rPr lang="de-DE" sz="4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TDS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FC396C1A-AFCC-414C-BA7D-AD6124342B94}"/>
              </a:ext>
            </a:extLst>
          </p:cNvPr>
          <p:cNvSpPr txBox="1"/>
          <p:nvPr/>
        </p:nvSpPr>
        <p:spPr>
          <a:xfrm>
            <a:off x="0" y="2674628"/>
            <a:ext cx="5399997" cy="1846659"/>
          </a:xfrm>
          <a:prstGeom prst="rect">
            <a:avLst/>
          </a:prstGeom>
          <a:noFill/>
        </p:spPr>
        <p:txBody>
          <a:bodyPr wrap="square" lIns="396000" tIns="0" rIns="360000" bIns="0" rtlCol="0">
            <a:spAutoFit/>
          </a:bodyPr>
          <a:lstStyle/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wasserbetriebene </a:t>
            </a:r>
            <a:r>
              <a:rPr lang="de-DE" sz="16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Imlochhämmer</a:t>
            </a:r>
            <a:r>
              <a:rPr lang="de-D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WAI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Bohrwerkzeuge für Vereisungsbohrungen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Bohrwerkzeuge für gesteuerte und gelenkte Bohrungen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Ankerbohrgeräte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HDI-Bohrwerkzeuge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DD697F2-02A5-401D-AA87-6C210047120C}"/>
              </a:ext>
            </a:extLst>
          </p:cNvPr>
          <p:cNvGrpSpPr/>
          <p:nvPr/>
        </p:nvGrpSpPr>
        <p:grpSpPr>
          <a:xfrm>
            <a:off x="5957712" y="1924651"/>
            <a:ext cx="2808000" cy="3499297"/>
            <a:chOff x="5957712" y="1924651"/>
            <a:chExt cx="2808000" cy="3499297"/>
          </a:xfrm>
        </p:grpSpPr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F610E1F0-16BE-4E46-9ABE-1C667278E07A}"/>
                </a:ext>
              </a:extLst>
            </p:cNvPr>
            <p:cNvSpPr/>
            <p:nvPr/>
          </p:nvSpPr>
          <p:spPr>
            <a:xfrm>
              <a:off x="5957712" y="1924651"/>
              <a:ext cx="2808000" cy="34992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016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</a:p>
          </p:txBody>
        </p: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FB07826C-910F-4785-A7B8-9425A704F80E}"/>
                </a:ext>
              </a:extLst>
            </p:cNvPr>
            <p:cNvGrpSpPr/>
            <p:nvPr/>
          </p:nvGrpSpPr>
          <p:grpSpPr>
            <a:xfrm>
              <a:off x="6189542" y="3681930"/>
              <a:ext cx="2344341" cy="1215461"/>
              <a:chOff x="6205659" y="3912944"/>
              <a:chExt cx="2344341" cy="1215461"/>
            </a:xfrm>
          </p:grpSpPr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D78E8925-ECC7-4EBF-B9D4-9925730F497E}"/>
                  </a:ext>
                </a:extLst>
              </p:cNvPr>
              <p:cNvSpPr txBox="1"/>
              <p:nvPr/>
            </p:nvSpPr>
            <p:spPr>
              <a:xfrm>
                <a:off x="6210000" y="3912944"/>
                <a:ext cx="2340000" cy="12154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Leiter TDS &amp; Sonderprojekte</a:t>
                </a:r>
              </a:p>
              <a:p>
                <a:pPr>
                  <a:lnSpc>
                    <a:spcPts val="1500"/>
                  </a:lnSpc>
                  <a:spcAft>
                    <a:spcPts val="600"/>
                  </a:spcAft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Demi" panose="020B0703020102020204" pitchFamily="34" charset="0"/>
                  </a:rPr>
                  <a:t>Alexander Lösch</a:t>
                </a:r>
              </a:p>
              <a:p>
                <a:pPr marL="252000">
                  <a:lnSpc>
                    <a:spcPts val="1500"/>
                  </a:lnSpc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37207 6507 – 65</a:t>
                </a:r>
                <a:b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</a:b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37207 6507 – 50</a:t>
                </a:r>
                <a:b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</a:b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170 371 02 71</a:t>
                </a:r>
              </a:p>
              <a:p>
                <a:pPr algn="just">
                  <a:lnSpc>
                    <a:spcPts val="1500"/>
                  </a:lnSpc>
                </a:pPr>
                <a:r>
                  <a:rPr lang="de-DE" sz="1100" dirty="0">
                    <a:solidFill>
                      <a:srgbClr val="EC731B"/>
                    </a:solidFill>
                    <a:latin typeface="Franklin Gothic Medium" panose="020B0603020102020204" pitchFamily="34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alexander.loesch@tunnel-drilling.com</a:t>
                </a:r>
                <a:endParaRPr lang="de-DE" sz="1100" dirty="0">
                  <a:solidFill>
                    <a:srgbClr val="EC731B"/>
                  </a:solidFill>
                  <a:latin typeface="Franklin Gothic Medium" panose="020B0603020102020204" pitchFamily="34" charset="0"/>
                </a:endParaRPr>
              </a:p>
            </p:txBody>
          </p:sp>
          <p:pic>
            <p:nvPicPr>
              <p:cNvPr id="47" name="Grafik 46">
                <a:extLst>
                  <a:ext uri="{FF2B5EF4-FFF2-40B4-BE49-F238E27FC236}">
                    <a16:creationId xmlns:a16="http://schemas.microsoft.com/office/drawing/2014/main" id="{D448BC04-6A96-45E8-BD8A-4092BCEE6E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205659" y="4383996"/>
                <a:ext cx="159345" cy="539322"/>
              </a:xfrm>
              <a:prstGeom prst="rect">
                <a:avLst/>
              </a:prstGeom>
            </p:spPr>
          </p:pic>
        </p:grp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B272EA39-AB93-4430-8A6F-38B4F3B9A4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56" b="1908"/>
            <a:stretch/>
          </p:blipFill>
          <p:spPr>
            <a:xfrm>
              <a:off x="6189541" y="2135102"/>
              <a:ext cx="2340002" cy="1440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805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0524871-BCE8-4130-B5A4-5C5781646C4D}"/>
              </a:ext>
            </a:extLst>
          </p:cNvPr>
          <p:cNvSpPr txBox="1"/>
          <p:nvPr/>
        </p:nvSpPr>
        <p:spPr>
          <a:xfrm>
            <a:off x="772348" y="3741288"/>
            <a:ext cx="4177648" cy="1166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Wasserbetriebene </a:t>
            </a:r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Imlochhämmer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 WAI 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Alternative zu WASSARA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Made in USA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alle Hammergrößen und Ersatzteile lagernd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auf Großprojekten u.a. bei Keller, </a:t>
            </a: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Züblin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, </a:t>
            </a: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Porr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 bewährt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56FCAD5-BB8C-474A-A11A-CEAD69952F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8" y="1076639"/>
            <a:ext cx="4177644" cy="241225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793C241-EE33-4E71-8DF5-205BF74F82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0940" r="26154"/>
          <a:stretch/>
        </p:blipFill>
        <p:spPr>
          <a:xfrm>
            <a:off x="4314978" y="2818016"/>
            <a:ext cx="940062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1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t="18972" r="19575" b="18972"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DF72DD3E-49E3-4AF5-9B5C-0A59D1F58057}"/>
              </a:ext>
            </a:extLst>
          </p:cNvPr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EC731B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C292A35-57E8-45DE-B6BB-C9FCB961BECA}"/>
              </a:ext>
            </a:extLst>
          </p:cNvPr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algn="ctr"/>
            <a:r>
              <a:rPr lang="de-DE" sz="40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Sie können Spezialtiefbau.</a:t>
            </a:r>
          </a:p>
          <a:p>
            <a:pPr algn="ctr"/>
            <a:r>
              <a:rPr lang="de-DE" sz="40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Wir können Technik.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5AE6A09-4194-472D-AED4-510BA91101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0429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0524871-BCE8-4130-B5A4-5C5781646C4D}"/>
              </a:ext>
            </a:extLst>
          </p:cNvPr>
          <p:cNvSpPr txBox="1"/>
          <p:nvPr/>
        </p:nvSpPr>
        <p:spPr>
          <a:xfrm>
            <a:off x="772348" y="3741288"/>
            <a:ext cx="4177648" cy="1166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Bohrwerkzeuge für Vereisungsbohrungen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hochwertige Vereisungs-Bohrrohre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sehr hohe </a:t>
            </a: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Dichtheitsqoute</a:t>
            </a:r>
            <a:endParaRPr lang="de-DE" sz="1200" dirty="0">
              <a:solidFill>
                <a:schemeClr val="tx1">
                  <a:lumMod val="85000"/>
                  <a:lumOff val="15000"/>
                </a:schemeClr>
              </a:solidFill>
              <a:latin typeface="Franklin Gothic Book" panose="020B0503020102020204" pitchFamily="34" charset="0"/>
            </a:endParaRP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Partner </a:t>
            </a: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Boart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Longyear</a:t>
            </a:r>
            <a:endParaRPr lang="de-DE" sz="1200" dirty="0">
              <a:solidFill>
                <a:schemeClr val="tx1">
                  <a:lumMod val="85000"/>
                  <a:lumOff val="15000"/>
                </a:schemeClr>
              </a:solidFill>
              <a:latin typeface="Franklin Gothic Book" panose="020B0503020102020204" pitchFamily="34" charset="0"/>
            </a:endParaRP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unser Anwendungstechniker unterstützt vor Ort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8A67802-BBEA-4410-8B13-23BC9A214A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8" y="1076638"/>
            <a:ext cx="4177644" cy="241225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4940B76-135C-4A6B-8F28-C830BC3698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0940" r="26154"/>
          <a:stretch/>
        </p:blipFill>
        <p:spPr>
          <a:xfrm>
            <a:off x="4314978" y="2818016"/>
            <a:ext cx="940062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1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0524871-BCE8-4130-B5A4-5C5781646C4D}"/>
              </a:ext>
            </a:extLst>
          </p:cNvPr>
          <p:cNvSpPr txBox="1"/>
          <p:nvPr/>
        </p:nvSpPr>
        <p:spPr>
          <a:xfrm>
            <a:off x="772348" y="3741288"/>
            <a:ext cx="4177648" cy="11478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Bohrwerkzeuge für gesteuerte und gelenkte Bohrungen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maßgeschneiderte Komplettlösungen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bestehend aus Hardware/Werkzeug, Messtechnik, </a:t>
            </a:r>
            <a:b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</a:b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Software und Bediener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2479013-921D-4B6E-B072-4C66730DEC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7" y="1076638"/>
            <a:ext cx="4177643" cy="241225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04C9DE8-5FDE-4734-B2F6-C4F3C4E63A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0940" r="26154"/>
          <a:stretch/>
        </p:blipFill>
        <p:spPr>
          <a:xfrm>
            <a:off x="4314978" y="2818016"/>
            <a:ext cx="940062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5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0524871-BCE8-4130-B5A4-5C5781646C4D}"/>
              </a:ext>
            </a:extLst>
          </p:cNvPr>
          <p:cNvSpPr txBox="1"/>
          <p:nvPr/>
        </p:nvSpPr>
        <p:spPr>
          <a:xfrm>
            <a:off x="772348" y="3741288"/>
            <a:ext cx="4177648" cy="11478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HDI-Bohrwerkzeuge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Erfahrung in Groß- und Sonderprojekten im In- und Ausland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Verkauf von HDI-Bohrrohren, Düsenstöcken oder Spülköpfen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inkl. Anwendungsbetreuung durch unsere erfahrenen Spezialisten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8276C26-E521-4F56-9284-966AFFEA7B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8" y="1076637"/>
            <a:ext cx="4177644" cy="241225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D91D540-D463-404C-9C86-6535BE746F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0940" r="26154"/>
          <a:stretch/>
        </p:blipFill>
        <p:spPr>
          <a:xfrm>
            <a:off x="4314978" y="2818016"/>
            <a:ext cx="940062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5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0524871-BCE8-4130-B5A4-5C5781646C4D}"/>
              </a:ext>
            </a:extLst>
          </p:cNvPr>
          <p:cNvSpPr txBox="1"/>
          <p:nvPr/>
        </p:nvSpPr>
        <p:spPr>
          <a:xfrm>
            <a:off x="772348" y="3741288"/>
            <a:ext cx="4177648" cy="1166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Ankerbohrgeräte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Verkauf, Vermietung oder Finanzierung von Ankerbohrgeräten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unterschiedliche Konfigurationen der Geräte hinsichtlich Größe und Ausstattung ( z.B. Einfach- oder Doppelbohrkopf- Ausrüstung ) verfügbar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185E48E-EE0E-4418-AB65-976DD3CCBE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7" y="1076637"/>
            <a:ext cx="4177643" cy="241225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DD4648F-ECEC-496A-8CDB-1EB7AFABCC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0940" r="26154"/>
          <a:stretch/>
        </p:blipFill>
        <p:spPr>
          <a:xfrm>
            <a:off x="4314978" y="2818016"/>
            <a:ext cx="940062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3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7" cy="514349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8941989-3083-4DCB-8941-A6128D7C5F0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38124C5-967D-43C2-B95D-9D85D6A94DF6}"/>
              </a:ext>
            </a:extLst>
          </p:cNvPr>
          <p:cNvSpPr txBox="1"/>
          <p:nvPr/>
        </p:nvSpPr>
        <p:spPr>
          <a:xfrm>
            <a:off x="-3" y="1919246"/>
            <a:ext cx="5400000" cy="1329917"/>
          </a:xfrm>
          <a:prstGeom prst="rect">
            <a:avLst/>
          </a:prstGeom>
          <a:noFill/>
        </p:spPr>
        <p:txBody>
          <a:bodyPr wrap="square" lIns="306000" tIns="0" rIns="0" bIns="0" rtlCol="0" anchor="t" anchorCtr="0">
            <a:noAutofit/>
          </a:bodyPr>
          <a:lstStyle/>
          <a:p>
            <a:pPr marL="0" lvl="1" indent="108000"/>
            <a:r>
              <a:rPr lang="de-DE" sz="4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Service</a:t>
            </a:r>
          </a:p>
          <a:p>
            <a:r>
              <a:rPr lang="de-DE" sz="25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│Bohrwerkzeuge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A838838E-FDA3-407C-8F31-DB504B00DB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75219" t="4281" r="5362" b="71369"/>
          <a:stretch/>
        </p:blipFill>
        <p:spPr>
          <a:xfrm>
            <a:off x="3131364" y="-462908"/>
            <a:ext cx="4701472" cy="4662293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4760E478-794F-40F3-8C2D-3C04613231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75219" t="38337" r="5362" b="37313"/>
          <a:stretch/>
        </p:blipFill>
        <p:spPr>
          <a:xfrm>
            <a:off x="3131358" y="-545678"/>
            <a:ext cx="4701472" cy="4662293"/>
          </a:xfrm>
          <a:prstGeom prst="rect">
            <a:avLst/>
          </a:prstGeom>
        </p:spPr>
      </p:pic>
      <p:sp>
        <p:nvSpPr>
          <p:cNvPr id="49" name="Textfeld 48">
            <a:extLst>
              <a:ext uri="{FF2B5EF4-FFF2-40B4-BE49-F238E27FC236}">
                <a16:creationId xmlns:a16="http://schemas.microsoft.com/office/drawing/2014/main" id="{FC396C1A-AFCC-414C-BA7D-AD6124342B94}"/>
              </a:ext>
            </a:extLst>
          </p:cNvPr>
          <p:cNvSpPr txBox="1"/>
          <p:nvPr/>
        </p:nvSpPr>
        <p:spPr>
          <a:xfrm>
            <a:off x="0" y="3348619"/>
            <a:ext cx="5399997" cy="307777"/>
          </a:xfrm>
          <a:prstGeom prst="rect">
            <a:avLst/>
          </a:prstGeom>
          <a:noFill/>
        </p:spPr>
        <p:txBody>
          <a:bodyPr wrap="square" lIns="396000" tIns="0" rIns="360000" bIns="0" rtlCol="0">
            <a:spAutoFit/>
          </a:bodyPr>
          <a:lstStyle/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Wartung, Reparatur und Service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D271D229-18AB-4194-B854-F86116791CD2}"/>
              </a:ext>
            </a:extLst>
          </p:cNvPr>
          <p:cNvGrpSpPr/>
          <p:nvPr/>
        </p:nvGrpSpPr>
        <p:grpSpPr>
          <a:xfrm>
            <a:off x="5957712" y="1924651"/>
            <a:ext cx="2808000" cy="3499297"/>
            <a:chOff x="5957712" y="1924651"/>
            <a:chExt cx="2808000" cy="3499297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1E2241AE-B7EE-40E7-BECA-367B34400830}"/>
                </a:ext>
              </a:extLst>
            </p:cNvPr>
            <p:cNvSpPr/>
            <p:nvPr/>
          </p:nvSpPr>
          <p:spPr>
            <a:xfrm>
              <a:off x="5957712" y="1924651"/>
              <a:ext cx="2808000" cy="34992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016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</a:p>
          </p:txBody>
        </p: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D6A139FC-A6CF-446B-A3D6-334C476372C4}"/>
                </a:ext>
              </a:extLst>
            </p:cNvPr>
            <p:cNvGrpSpPr/>
            <p:nvPr/>
          </p:nvGrpSpPr>
          <p:grpSpPr>
            <a:xfrm>
              <a:off x="6189542" y="3681930"/>
              <a:ext cx="2344341" cy="1215461"/>
              <a:chOff x="6205659" y="3912944"/>
              <a:chExt cx="2344341" cy="1215461"/>
            </a:xfrm>
          </p:grpSpPr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A7773695-1072-4B75-8062-AE0BB970ACFB}"/>
                  </a:ext>
                </a:extLst>
              </p:cNvPr>
              <p:cNvSpPr txBox="1"/>
              <p:nvPr/>
            </p:nvSpPr>
            <p:spPr>
              <a:xfrm>
                <a:off x="6210000" y="3912944"/>
                <a:ext cx="2340000" cy="12154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Leiter Service &amp; Vermietung</a:t>
                </a:r>
              </a:p>
              <a:p>
                <a:pPr>
                  <a:lnSpc>
                    <a:spcPts val="1500"/>
                  </a:lnSpc>
                  <a:spcAft>
                    <a:spcPts val="600"/>
                  </a:spcAft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Demi" panose="020B0703020102020204" pitchFamily="34" charset="0"/>
                  </a:rPr>
                  <a:t>Denis Spielmann</a:t>
                </a: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 (ppa.)</a:t>
                </a:r>
              </a:p>
              <a:p>
                <a:pPr marL="252000">
                  <a:lnSpc>
                    <a:spcPts val="1500"/>
                  </a:lnSpc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37207 6507 – 35</a:t>
                </a:r>
                <a:b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</a:b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37207 6507 – 50</a:t>
                </a:r>
                <a:b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</a:b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170 371 02 75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100" dirty="0">
                    <a:solidFill>
                      <a:srgbClr val="EC731B"/>
                    </a:solidFill>
                    <a:latin typeface="Franklin Gothic Medium" panose="020B0603020102020204" pitchFamily="34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denis.spielmann@bohrwerkzeuge.com</a:t>
                </a:r>
                <a:endParaRPr lang="de-DE" sz="1100" dirty="0">
                  <a:solidFill>
                    <a:srgbClr val="EC731B"/>
                  </a:solidFill>
                  <a:latin typeface="Franklin Gothic Medium" panose="020B0603020102020204" pitchFamily="34" charset="0"/>
                </a:endParaRPr>
              </a:p>
            </p:txBody>
          </p:sp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8438E8C4-156F-4120-9B91-9FAC6D82A6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205659" y="4383996"/>
                <a:ext cx="159345" cy="539322"/>
              </a:xfrm>
              <a:prstGeom prst="rect">
                <a:avLst/>
              </a:prstGeom>
            </p:spPr>
          </p:pic>
        </p:grp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5A779B42-DBED-43E7-AF51-FF4732D8CEF2}"/>
                </a:ext>
              </a:extLst>
            </p:cNvPr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4" b="4540"/>
            <a:stretch/>
          </p:blipFill>
          <p:spPr>
            <a:xfrm>
              <a:off x="6189542" y="2135102"/>
              <a:ext cx="2344340" cy="1440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051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C9A0A5F-F4C4-474D-BC2B-30FEC574F4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9120"/>
          <a:stretch/>
        </p:blipFill>
        <p:spPr>
          <a:xfrm>
            <a:off x="772347" y="1076636"/>
            <a:ext cx="4177642" cy="219224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62F844B-5E9C-46C3-80FE-CE67EFB170EC}"/>
              </a:ext>
            </a:extLst>
          </p:cNvPr>
          <p:cNvSpPr txBox="1"/>
          <p:nvPr/>
        </p:nvSpPr>
        <p:spPr>
          <a:xfrm>
            <a:off x="772348" y="3523280"/>
            <a:ext cx="417764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Wartung, Reparaturen, Service an Bohrwerkzeugen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Reparaturen, Baustellen- oder Vollservice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Werkstatt vollausgestattet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Rundum-Komplettpaket für Großbaustellen ( bestehend aus Miete, Transport zur Aufarbeitung, Austausch der Werkzeuge und Rücklieferung 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C7148D6-9D1D-435C-B682-2EC213CB7F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75612" r="2744"/>
          <a:stretch/>
        </p:blipFill>
        <p:spPr>
          <a:xfrm>
            <a:off x="4340872" y="2580415"/>
            <a:ext cx="888273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7" cy="514349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8941989-3083-4DCB-8941-A6128D7C5F0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38124C5-967D-43C2-B95D-9D85D6A94DF6}"/>
              </a:ext>
            </a:extLst>
          </p:cNvPr>
          <p:cNvSpPr txBox="1"/>
          <p:nvPr/>
        </p:nvSpPr>
        <p:spPr>
          <a:xfrm>
            <a:off x="-3" y="1919246"/>
            <a:ext cx="5400000" cy="1329917"/>
          </a:xfrm>
          <a:prstGeom prst="rect">
            <a:avLst/>
          </a:prstGeom>
          <a:noFill/>
        </p:spPr>
        <p:txBody>
          <a:bodyPr wrap="square" lIns="306000" tIns="0" rIns="0" bIns="0" rtlCol="0" anchor="t" anchorCtr="0">
            <a:noAutofit/>
          </a:bodyPr>
          <a:lstStyle/>
          <a:p>
            <a:pPr marL="0" lvl="1" indent="108000"/>
            <a:r>
              <a:rPr lang="de-DE" sz="4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Service</a:t>
            </a:r>
          </a:p>
          <a:p>
            <a:r>
              <a:rPr lang="de-DE" sz="25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│Bohrgeräte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A838838E-FDA3-407C-8F31-DB504B00DB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75219" t="4281" r="5362" b="71369"/>
          <a:stretch/>
        </p:blipFill>
        <p:spPr>
          <a:xfrm>
            <a:off x="3131364" y="-462908"/>
            <a:ext cx="4701472" cy="4662293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4760E478-794F-40F3-8C2D-3C04613231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75219" t="38337" r="5362" b="37313"/>
          <a:stretch/>
        </p:blipFill>
        <p:spPr>
          <a:xfrm>
            <a:off x="3131358" y="-545678"/>
            <a:ext cx="4701472" cy="4662293"/>
          </a:xfrm>
          <a:prstGeom prst="rect">
            <a:avLst/>
          </a:prstGeom>
        </p:spPr>
      </p:pic>
      <p:sp>
        <p:nvSpPr>
          <p:cNvPr id="49" name="Textfeld 48">
            <a:extLst>
              <a:ext uri="{FF2B5EF4-FFF2-40B4-BE49-F238E27FC236}">
                <a16:creationId xmlns:a16="http://schemas.microsoft.com/office/drawing/2014/main" id="{FC396C1A-AFCC-414C-BA7D-AD6124342B94}"/>
              </a:ext>
            </a:extLst>
          </p:cNvPr>
          <p:cNvSpPr txBox="1"/>
          <p:nvPr/>
        </p:nvSpPr>
        <p:spPr>
          <a:xfrm>
            <a:off x="0" y="3348619"/>
            <a:ext cx="5399997" cy="307777"/>
          </a:xfrm>
          <a:prstGeom prst="rect">
            <a:avLst/>
          </a:prstGeom>
          <a:noFill/>
        </p:spPr>
        <p:txBody>
          <a:bodyPr wrap="square" lIns="396000" tIns="0" rIns="360000" bIns="0" rtlCol="0">
            <a:spAutoFit/>
          </a:bodyPr>
          <a:lstStyle/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Wartung, Reparatur und Service</a:t>
            </a:r>
          </a:p>
        </p:txBody>
      </p:sp>
      <p:grpSp>
        <p:nvGrpSpPr>
          <p:cNvPr id="22" name="Gruppieren 1">
            <a:extLst>
              <a:ext uri="{FF2B5EF4-FFF2-40B4-BE49-F238E27FC236}">
                <a16:creationId xmlns:a16="http://schemas.microsoft.com/office/drawing/2014/main" id="{946DFE8B-8310-44BA-939E-6F92CE035CF6}"/>
              </a:ext>
            </a:extLst>
          </p:cNvPr>
          <p:cNvGrpSpPr/>
          <p:nvPr/>
        </p:nvGrpSpPr>
        <p:grpSpPr>
          <a:xfrm>
            <a:off x="5957712" y="1924997"/>
            <a:ext cx="2808000" cy="3499297"/>
            <a:chOff x="5957712" y="1924651"/>
            <a:chExt cx="2808000" cy="3499297"/>
          </a:xfrm>
        </p:grpSpPr>
        <p:sp>
          <p:nvSpPr>
            <p:cNvPr id="23" name="Rechteck 42">
              <a:extLst>
                <a:ext uri="{FF2B5EF4-FFF2-40B4-BE49-F238E27FC236}">
                  <a16:creationId xmlns:a16="http://schemas.microsoft.com/office/drawing/2014/main" id="{80994E8C-4E54-44F9-9A5A-F203ACF22EE6}"/>
                </a:ext>
              </a:extLst>
            </p:cNvPr>
            <p:cNvSpPr/>
            <p:nvPr/>
          </p:nvSpPr>
          <p:spPr>
            <a:xfrm>
              <a:off x="5957712" y="1924651"/>
              <a:ext cx="2808000" cy="34992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016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</a:p>
          </p:txBody>
        </p:sp>
        <p:grpSp>
          <p:nvGrpSpPr>
            <p:cNvPr id="24" name="Gruppieren 44">
              <a:extLst>
                <a:ext uri="{FF2B5EF4-FFF2-40B4-BE49-F238E27FC236}">
                  <a16:creationId xmlns:a16="http://schemas.microsoft.com/office/drawing/2014/main" id="{BDC4D28F-1781-4F15-9C28-BB315125395D}"/>
                </a:ext>
              </a:extLst>
            </p:cNvPr>
            <p:cNvGrpSpPr/>
            <p:nvPr/>
          </p:nvGrpSpPr>
          <p:grpSpPr>
            <a:xfrm>
              <a:off x="6189542" y="3681930"/>
              <a:ext cx="2344341" cy="1215461"/>
              <a:chOff x="6205659" y="3912944"/>
              <a:chExt cx="2344341" cy="1215461"/>
            </a:xfrm>
          </p:grpSpPr>
          <p:sp>
            <p:nvSpPr>
              <p:cNvPr id="26" name="Textfeld 45">
                <a:extLst>
                  <a:ext uri="{FF2B5EF4-FFF2-40B4-BE49-F238E27FC236}">
                    <a16:creationId xmlns:a16="http://schemas.microsoft.com/office/drawing/2014/main" id="{05F1BCCC-C682-40D2-A86F-EA5A9168C7D9}"/>
                  </a:ext>
                </a:extLst>
              </p:cNvPr>
              <p:cNvSpPr txBox="1"/>
              <p:nvPr/>
            </p:nvSpPr>
            <p:spPr>
              <a:xfrm>
                <a:off x="6210000" y="3912944"/>
                <a:ext cx="2340000" cy="12154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Leiter Service &amp; Vermietung</a:t>
                </a:r>
              </a:p>
              <a:p>
                <a:pPr>
                  <a:lnSpc>
                    <a:spcPts val="1500"/>
                  </a:lnSpc>
                  <a:spcAft>
                    <a:spcPts val="600"/>
                  </a:spcAft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Demi" panose="020B0703020102020204" pitchFamily="34" charset="0"/>
                  </a:rPr>
                  <a:t>Denis Spielmann</a:t>
                </a: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 (ppa.)</a:t>
                </a:r>
                <a:endParaRPr lang="de-DE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Demi" panose="020B0703020102020204" pitchFamily="34" charset="0"/>
                </a:endParaRPr>
              </a:p>
              <a:p>
                <a:pPr marL="252000">
                  <a:lnSpc>
                    <a:spcPts val="1500"/>
                  </a:lnSpc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37207 6507 – 35</a:t>
                </a:r>
                <a:b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</a:b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37207 6507 – 50</a:t>
                </a:r>
                <a:b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</a:b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170 371 02 75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100" dirty="0">
                    <a:solidFill>
                      <a:srgbClr val="EC731B"/>
                    </a:solidFill>
                    <a:latin typeface="Franklin Gothic Medium" panose="020B0603020102020204" pitchFamily="34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denis.spielmann@bohrwerkzeuge.com</a:t>
                </a:r>
                <a:endParaRPr lang="de-DE" sz="1100" dirty="0">
                  <a:solidFill>
                    <a:srgbClr val="EC731B"/>
                  </a:solidFill>
                  <a:latin typeface="Franklin Gothic Medium" panose="020B0603020102020204" pitchFamily="34" charset="0"/>
                </a:endParaRPr>
              </a:p>
            </p:txBody>
          </p:sp>
          <p:pic>
            <p:nvPicPr>
              <p:cNvPr id="27" name="Grafik 46">
                <a:extLst>
                  <a:ext uri="{FF2B5EF4-FFF2-40B4-BE49-F238E27FC236}">
                    <a16:creationId xmlns:a16="http://schemas.microsoft.com/office/drawing/2014/main" id="{42002265-CBCD-4474-9275-A56C96DC59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205659" y="4383996"/>
                <a:ext cx="159345" cy="539322"/>
              </a:xfrm>
              <a:prstGeom prst="rect">
                <a:avLst/>
              </a:prstGeom>
            </p:spPr>
          </p:pic>
        </p:grpSp>
        <p:pic>
          <p:nvPicPr>
            <p:cNvPr id="25" name="Grafik 14">
              <a:extLst>
                <a:ext uri="{FF2B5EF4-FFF2-40B4-BE49-F238E27FC236}">
                  <a16:creationId xmlns:a16="http://schemas.microsoft.com/office/drawing/2014/main" id="{D2A2FF3C-4E80-47E2-8598-9E4D2EE27890}"/>
                </a:ext>
              </a:extLst>
            </p:cNvPr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4" b="4540"/>
            <a:stretch/>
          </p:blipFill>
          <p:spPr>
            <a:xfrm>
              <a:off x="6189542" y="2135102"/>
              <a:ext cx="2344340" cy="1440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038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0524871-BCE8-4130-B5A4-5C5781646C4D}"/>
              </a:ext>
            </a:extLst>
          </p:cNvPr>
          <p:cNvSpPr txBox="1"/>
          <p:nvPr/>
        </p:nvSpPr>
        <p:spPr>
          <a:xfrm>
            <a:off x="772348" y="3741288"/>
            <a:ext cx="4177648" cy="9489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Wartung, Reparatur, Service an Bohrgeräten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Verladungen, Einweisungen, Übergaben, Reparaturen und Service durch Fachpersonal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gern auch für Ihre Anlagen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AEF59BD-7532-4273-AE49-E9B3ED8CC8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7" y="1076636"/>
            <a:ext cx="4177642" cy="241225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5CFA530-1B95-4479-BD7E-06E94A6BF6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75612" r="2744"/>
          <a:stretch/>
        </p:blipFill>
        <p:spPr>
          <a:xfrm>
            <a:off x="4340872" y="2818016"/>
            <a:ext cx="888273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5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D3FD070-EDC7-4AA4-B67C-7877CD3A664E}"/>
              </a:ext>
            </a:extLst>
          </p:cNvPr>
          <p:cNvSpPr txBox="1"/>
          <p:nvPr/>
        </p:nvSpPr>
        <p:spPr>
          <a:xfrm>
            <a:off x="0" y="0"/>
            <a:ext cx="9144000" cy="1980000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algn="ctr"/>
            <a:r>
              <a:rPr lang="de-DE" sz="5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Schon gewusst?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D2932A7-4595-4684-AF75-DD1C2E3FF3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6964" y="268197"/>
            <a:ext cx="1066581" cy="1830482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2BEC1F63-C4D0-4A8A-A3DA-62F8C2363B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7000" t="36363" r="50000" b="33510"/>
          <a:stretch/>
        </p:blipFill>
        <p:spPr>
          <a:xfrm>
            <a:off x="1439866" y="2402162"/>
            <a:ext cx="2564009" cy="23733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019CC4A4-5835-4644-BC92-99E28C7C554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8149" t="29101" r="45620" b="48367"/>
          <a:stretch/>
        </p:blipFill>
        <p:spPr>
          <a:xfrm>
            <a:off x="2691075" y="1831905"/>
            <a:ext cx="1809449" cy="1774969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69D05232-4287-4999-A2C6-B6FA42349AB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9096" t="24866" r="61965" b="48493"/>
          <a:stretch/>
        </p:blipFill>
        <p:spPr>
          <a:xfrm>
            <a:off x="559752" y="1495547"/>
            <a:ext cx="2111283" cy="2098679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E48CDAE3-2A93-4F4B-B8E2-8F575DA6703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45349" t="40478" r="32753" b="28217"/>
          <a:stretch/>
        </p:blipFill>
        <p:spPr>
          <a:xfrm>
            <a:off x="3483915" y="2718809"/>
            <a:ext cx="2441161" cy="2466099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BFE6AB27-0A73-4190-82CD-C9E502F003F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53976" t="28064" r="26470" b="42334"/>
          <a:stretch/>
        </p:blipFill>
        <p:spPr>
          <a:xfrm>
            <a:off x="4452451" y="1749250"/>
            <a:ext cx="2179855" cy="2331942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7179C885-672B-4486-B4DE-A7EB53DBC35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62820" t="40916" r="18239" b="32281"/>
          <a:stretch/>
        </p:blipFill>
        <p:spPr>
          <a:xfrm>
            <a:off x="5440948" y="2750793"/>
            <a:ext cx="2111518" cy="211144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1A2293D-1186-4082-8F57-694EAC32606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70563" t="28668" r="10373" b="43555"/>
          <a:stretch/>
        </p:blipFill>
        <p:spPr>
          <a:xfrm>
            <a:off x="6290905" y="1794238"/>
            <a:ext cx="2125229" cy="218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3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FFAA8DA5-2171-A84C-9B12-AB9077A8960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9E37387-5279-8A43-9170-55B3FFB6A9E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F961A74-EF3B-D64F-9849-73BCA9AE41F9}"/>
              </a:ext>
            </a:extLst>
          </p:cNvPr>
          <p:cNvSpPr txBox="1"/>
          <p:nvPr/>
        </p:nvSpPr>
        <p:spPr>
          <a:xfrm>
            <a:off x="0" y="0"/>
            <a:ext cx="9144000" cy="1980000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algn="ctr"/>
            <a:r>
              <a:rPr lang="de-DE" sz="5000" dirty="0">
                <a:solidFill>
                  <a:srgbClr val="EC731B"/>
                </a:solidFill>
                <a:latin typeface="Franklin Gothic Demi" panose="020B0703020102020204" pitchFamily="34" charset="0"/>
              </a:rPr>
              <a:t>Unser Netzwerk.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795B58C-CEE6-4B63-8AD6-0B4A24095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11935" y="1870269"/>
            <a:ext cx="7308697" cy="2757304"/>
          </a:xfrm>
          <a:prstGeom prst="rect">
            <a:avLst/>
          </a:prstGeom>
          <a:effectLst>
            <a:glow rad="254000">
              <a:schemeClr val="bg1">
                <a:alpha val="1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1154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7" cy="514349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C292A35-57E8-45DE-B6BB-C9FCB961BECA}"/>
              </a:ext>
            </a:extLst>
          </p:cNvPr>
          <p:cNvSpPr txBox="1"/>
          <p:nvPr/>
        </p:nvSpPr>
        <p:spPr>
          <a:xfrm>
            <a:off x="-2" y="0"/>
            <a:ext cx="9144000" cy="5143500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algn="ctr"/>
            <a:r>
              <a:rPr lang="de-DE" sz="40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Mieten. Kaufen. Miet-Kaufen.</a:t>
            </a:r>
          </a:p>
          <a:p>
            <a:pPr algn="ctr"/>
            <a:r>
              <a:rPr lang="de-DE" sz="40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Es liegt ganz an Ihnen!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1875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CDB8C87-5328-455F-954C-8C9ACA298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8" t="21960" b="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C90F1A31-D76C-4DC5-86B8-F71E43C097B0}"/>
              </a:ext>
            </a:extLst>
          </p:cNvPr>
          <p:cNvGrpSpPr/>
          <p:nvPr/>
        </p:nvGrpSpPr>
        <p:grpSpPr>
          <a:xfrm>
            <a:off x="0" y="2571750"/>
            <a:ext cx="9144000" cy="1980000"/>
            <a:chOff x="0" y="2899651"/>
            <a:chExt cx="9144000" cy="1980000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70B1D38D-DA6B-4249-9257-41B26A51FCA2}"/>
                </a:ext>
              </a:extLst>
            </p:cNvPr>
            <p:cNvSpPr txBox="1"/>
            <p:nvPr/>
          </p:nvSpPr>
          <p:spPr>
            <a:xfrm>
              <a:off x="0" y="2899651"/>
              <a:ext cx="9144000" cy="1980000"/>
            </a:xfrm>
            <a:prstGeom prst="rect">
              <a:avLst/>
            </a:prstGeom>
            <a:noFill/>
            <a:effectLst/>
          </p:spPr>
          <p:txBody>
            <a:bodyPr wrap="square" rtlCol="0" anchor="ctr" anchorCtr="1">
              <a:noAutofit/>
            </a:bodyPr>
            <a:lstStyle/>
            <a:p>
              <a:pPr algn="ctr"/>
              <a:r>
                <a:rPr lang="de-DE" sz="4000" dirty="0">
                  <a:solidFill>
                    <a:schemeClr val="bg1"/>
                  </a:solidFill>
                  <a:effectLst>
                    <a:outerShdw blurRad="76200" sx="102000" sy="102000" algn="ctr" rotWithShape="0">
                      <a:prstClr val="black">
                        <a:alpha val="25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Interesse geweckt?</a:t>
              </a:r>
            </a:p>
            <a:p>
              <a:pPr algn="ctr">
                <a:spcAft>
                  <a:spcPts val="1200"/>
                </a:spcAft>
              </a:pPr>
              <a:r>
                <a:rPr lang="de-DE" sz="4000" dirty="0">
                  <a:solidFill>
                    <a:schemeClr val="bg1"/>
                  </a:solidFill>
                  <a:effectLst>
                    <a:outerShdw blurRad="76200" sx="102000" sy="102000" algn="ctr" rotWithShape="0">
                      <a:prstClr val="black">
                        <a:alpha val="25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Kontaktieren Sie uns.</a:t>
              </a:r>
            </a:p>
            <a:p>
              <a:pPr algn="ctr"/>
              <a:r>
                <a:rPr lang="de-DE" sz="2200" dirty="0">
                  <a:solidFill>
                    <a:schemeClr val="bg1"/>
                  </a:solidFill>
                  <a:effectLst>
                    <a:outerShdw blurRad="76200" sx="102000" sy="102000" algn="ctr" rotWithShape="0">
                      <a:prstClr val="black">
                        <a:alpha val="25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       +49 (0) 37207 6507 – 0</a:t>
              </a:r>
            </a:p>
            <a:p>
              <a:pPr algn="ctr"/>
              <a:r>
                <a:rPr lang="de-DE" sz="2200" dirty="0">
                  <a:solidFill>
                    <a:schemeClr val="bg1"/>
                  </a:solidFill>
                  <a:effectLst>
                    <a:outerShdw blurRad="76200" sx="102000" sy="102000" algn="ctr" rotWithShape="0">
                      <a:prstClr val="black">
                        <a:alpha val="25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info@bohrwerkzeuge.com</a:t>
              </a: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DBC8033A-8C31-48DD-ADF0-F5EF8CB9A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2424" y="4229480"/>
              <a:ext cx="389813" cy="3898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584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1726"/>
          <a:stretch/>
        </p:blipFill>
        <p:spPr>
          <a:xfrm>
            <a:off x="0" y="1"/>
            <a:ext cx="9143998" cy="281247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C292A35-57E8-45DE-B6BB-C9FCB961BECA}"/>
              </a:ext>
            </a:extLst>
          </p:cNvPr>
          <p:cNvSpPr txBox="1"/>
          <p:nvPr/>
        </p:nvSpPr>
        <p:spPr>
          <a:xfrm>
            <a:off x="0" y="0"/>
            <a:ext cx="9144000" cy="1980000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algn="ctr"/>
            <a:r>
              <a:rPr lang="de-DE" sz="5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Produkte.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rgbClr val="EC731B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6A222197-73CD-4676-BD47-AD14FC7F39BE}"/>
              </a:ext>
            </a:extLst>
          </p:cNvPr>
          <p:cNvGrpSpPr/>
          <p:nvPr/>
        </p:nvGrpSpPr>
        <p:grpSpPr>
          <a:xfrm>
            <a:off x="453154" y="1917891"/>
            <a:ext cx="1731696" cy="2192537"/>
            <a:chOff x="453154" y="1683143"/>
            <a:chExt cx="1731696" cy="2192537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8101C2C8-C2D7-4F8C-991D-8D5EA2DB5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018" t="72323" r="77044" b="4062"/>
            <a:stretch/>
          </p:blipFill>
          <p:spPr>
            <a:xfrm>
              <a:off x="453154" y="1683143"/>
              <a:ext cx="1731696" cy="1707757"/>
            </a:xfrm>
            <a:prstGeom prst="rect">
              <a:avLst/>
            </a:prstGeom>
            <a:effectLst>
              <a:glow rad="279400">
                <a:schemeClr val="bg1">
                  <a:alpha val="20000"/>
                </a:schemeClr>
              </a:glow>
              <a:softEdge rad="0"/>
            </a:effectLst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3BF83464-160F-4666-ABDD-90CCD5ADEA94}"/>
                </a:ext>
              </a:extLst>
            </p:cNvPr>
            <p:cNvSpPr txBox="1"/>
            <p:nvPr/>
          </p:nvSpPr>
          <p:spPr>
            <a:xfrm>
              <a:off x="657827" y="3506348"/>
              <a:ext cx="13223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>
                  <a:solidFill>
                    <a:srgbClr val="EC731B"/>
                  </a:solidFill>
                  <a:latin typeface="Franklin Gothic Medium" panose="020B0603020102020204" pitchFamily="34" charset="0"/>
                </a:rPr>
                <a:t>Vermietung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B885CF64-3C06-46CF-950D-002393D02664}"/>
              </a:ext>
            </a:extLst>
          </p:cNvPr>
          <p:cNvGrpSpPr/>
          <p:nvPr/>
        </p:nvGrpSpPr>
        <p:grpSpPr>
          <a:xfrm>
            <a:off x="2597542" y="1917890"/>
            <a:ext cx="1731696" cy="2192538"/>
            <a:chOff x="2597542" y="1683142"/>
            <a:chExt cx="1731696" cy="2192538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685DD73-2E34-4E7E-8889-8177B35153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7469" t="72323" r="53593" b="4062"/>
            <a:stretch/>
          </p:blipFill>
          <p:spPr>
            <a:xfrm>
              <a:off x="2597542" y="1683142"/>
              <a:ext cx="1731696" cy="1707757"/>
            </a:xfrm>
            <a:prstGeom prst="rect">
              <a:avLst/>
            </a:prstGeom>
            <a:effectLst>
              <a:glow rad="279400">
                <a:schemeClr val="bg1">
                  <a:alpha val="20000"/>
                </a:schemeClr>
              </a:glow>
              <a:softEdge rad="0"/>
            </a:effectLst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D2DA2FA8-24A5-4C60-9C48-8867CEE5227F}"/>
                </a:ext>
              </a:extLst>
            </p:cNvPr>
            <p:cNvSpPr txBox="1"/>
            <p:nvPr/>
          </p:nvSpPr>
          <p:spPr>
            <a:xfrm>
              <a:off x="2991274" y="3506348"/>
              <a:ext cx="9442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>
                  <a:solidFill>
                    <a:srgbClr val="EC731B"/>
                  </a:solidFill>
                  <a:latin typeface="Franklin Gothic Medium" panose="020B0603020102020204" pitchFamily="34" charset="0"/>
                </a:rPr>
                <a:t>Verkauf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E801A2E3-0477-4F4F-ABC7-B9EEDF1D7606}"/>
              </a:ext>
            </a:extLst>
          </p:cNvPr>
          <p:cNvGrpSpPr/>
          <p:nvPr/>
        </p:nvGrpSpPr>
        <p:grpSpPr>
          <a:xfrm>
            <a:off x="4814764" y="1917889"/>
            <a:ext cx="1699324" cy="2192539"/>
            <a:chOff x="4814764" y="1683141"/>
            <a:chExt cx="1699324" cy="2192539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BD8CED12-A5AA-4A7E-89F7-E82D9DD3C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51717" t="72323" r="29699" b="4062"/>
            <a:stretch/>
          </p:blipFill>
          <p:spPr>
            <a:xfrm>
              <a:off x="4814764" y="1683141"/>
              <a:ext cx="1699324" cy="1707757"/>
            </a:xfrm>
            <a:prstGeom prst="rect">
              <a:avLst/>
            </a:prstGeom>
            <a:effectLst>
              <a:glow rad="279400">
                <a:schemeClr val="bg1">
                  <a:alpha val="20000"/>
                </a:schemeClr>
              </a:glow>
              <a:softEdge rad="0"/>
            </a:effectLst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1D435229-19E4-4A06-BF67-C296390EBD2D}"/>
                </a:ext>
              </a:extLst>
            </p:cNvPr>
            <p:cNvSpPr txBox="1"/>
            <p:nvPr/>
          </p:nvSpPr>
          <p:spPr>
            <a:xfrm>
              <a:off x="5374924" y="3506348"/>
              <a:ext cx="579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>
                  <a:solidFill>
                    <a:srgbClr val="EC731B"/>
                  </a:solidFill>
                  <a:latin typeface="Franklin Gothic Medium" panose="020B0603020102020204" pitchFamily="34" charset="0"/>
                </a:rPr>
                <a:t>TDS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B293D8B-18AD-4E1B-87B4-31C30D11096B}"/>
              </a:ext>
            </a:extLst>
          </p:cNvPr>
          <p:cNvGrpSpPr/>
          <p:nvPr/>
        </p:nvGrpSpPr>
        <p:grpSpPr>
          <a:xfrm>
            <a:off x="6999614" y="1917888"/>
            <a:ext cx="1691232" cy="2192540"/>
            <a:chOff x="6999614" y="1683140"/>
            <a:chExt cx="1691232" cy="2192540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0DE38B3A-6505-4BBD-BFAC-C186DC3AE4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5612" t="72323" r="5893" b="4062"/>
            <a:stretch/>
          </p:blipFill>
          <p:spPr>
            <a:xfrm>
              <a:off x="6999614" y="1683140"/>
              <a:ext cx="1691232" cy="1707757"/>
            </a:xfrm>
            <a:prstGeom prst="rect">
              <a:avLst/>
            </a:prstGeom>
            <a:effectLst>
              <a:glow rad="279400">
                <a:schemeClr val="bg1">
                  <a:alpha val="20000"/>
                </a:schemeClr>
              </a:glow>
              <a:softEdge rad="0"/>
            </a:effectLst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1AC4E694-C868-4FBB-AD26-FB7568F3BE3B}"/>
                </a:ext>
              </a:extLst>
            </p:cNvPr>
            <p:cNvSpPr txBox="1"/>
            <p:nvPr/>
          </p:nvSpPr>
          <p:spPr>
            <a:xfrm>
              <a:off x="7391067" y="3506348"/>
              <a:ext cx="9083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>
                  <a:solidFill>
                    <a:srgbClr val="EC731B"/>
                  </a:solidFill>
                  <a:latin typeface="Franklin Gothic Medium" panose="020B0603020102020204" pitchFamily="34" charset="0"/>
                </a:rPr>
                <a:t>Service</a:t>
              </a:r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FDF3DC1-99BD-4E33-8406-FD67C7912B4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9881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7" cy="514349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8941989-3083-4DCB-8941-A6128D7C5F0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38124C5-967D-43C2-B95D-9D85D6A94DF6}"/>
              </a:ext>
            </a:extLst>
          </p:cNvPr>
          <p:cNvSpPr txBox="1"/>
          <p:nvPr/>
        </p:nvSpPr>
        <p:spPr>
          <a:xfrm>
            <a:off x="-3" y="1919246"/>
            <a:ext cx="5400000" cy="1329917"/>
          </a:xfrm>
          <a:prstGeom prst="rect">
            <a:avLst/>
          </a:prstGeom>
          <a:noFill/>
        </p:spPr>
        <p:txBody>
          <a:bodyPr wrap="square" lIns="306000" tIns="0" rIns="0" bIns="0" rtlCol="0" anchor="t" anchorCtr="0">
            <a:noAutofit/>
          </a:bodyPr>
          <a:lstStyle/>
          <a:p>
            <a:pPr marL="0" lvl="1" indent="108000"/>
            <a:r>
              <a:rPr lang="de-DE" sz="4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Vermietung</a:t>
            </a:r>
          </a:p>
          <a:p>
            <a:r>
              <a:rPr lang="de-DE" sz="25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│Maschinen &amp; Werkzeuge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A838838E-FDA3-407C-8F31-DB504B00DB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899" t="4281" r="76682" b="71369"/>
          <a:stretch/>
        </p:blipFill>
        <p:spPr>
          <a:xfrm>
            <a:off x="3144427" y="-462908"/>
            <a:ext cx="4701472" cy="4662293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4760E478-794F-40F3-8C2D-3C04613231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899" t="38337" r="76682" b="37313"/>
          <a:stretch/>
        </p:blipFill>
        <p:spPr>
          <a:xfrm>
            <a:off x="3144421" y="-519552"/>
            <a:ext cx="4701472" cy="4662293"/>
          </a:xfrm>
          <a:prstGeom prst="rect">
            <a:avLst/>
          </a:prstGeom>
        </p:spPr>
      </p:pic>
      <p:sp>
        <p:nvSpPr>
          <p:cNvPr id="49" name="Textfeld 48">
            <a:extLst>
              <a:ext uri="{FF2B5EF4-FFF2-40B4-BE49-F238E27FC236}">
                <a16:creationId xmlns:a16="http://schemas.microsoft.com/office/drawing/2014/main" id="{FC396C1A-AFCC-414C-BA7D-AD6124342B94}"/>
              </a:ext>
            </a:extLst>
          </p:cNvPr>
          <p:cNvSpPr txBox="1"/>
          <p:nvPr/>
        </p:nvSpPr>
        <p:spPr>
          <a:xfrm>
            <a:off x="0" y="3348619"/>
            <a:ext cx="5399997" cy="615553"/>
          </a:xfrm>
          <a:prstGeom prst="rect">
            <a:avLst/>
          </a:prstGeom>
          <a:noFill/>
        </p:spPr>
        <p:txBody>
          <a:bodyPr wrap="square" lIns="396000" tIns="0" rIns="360000" bIns="0" rtlCol="0">
            <a:spAutoFit/>
          </a:bodyPr>
          <a:lstStyle/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Rammgeräte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Kellybohrwerkzeuge</a:t>
            </a:r>
            <a:endParaRPr lang="de-DE" sz="16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7E47F1C-B620-4D79-AEF4-E014DCB28078}"/>
              </a:ext>
            </a:extLst>
          </p:cNvPr>
          <p:cNvGrpSpPr/>
          <p:nvPr/>
        </p:nvGrpSpPr>
        <p:grpSpPr>
          <a:xfrm>
            <a:off x="5957712" y="1924651"/>
            <a:ext cx="2808000" cy="3499297"/>
            <a:chOff x="5957712" y="1924651"/>
            <a:chExt cx="2808000" cy="3499297"/>
          </a:xfrm>
        </p:grpSpPr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F610E1F0-16BE-4E46-9ABE-1C667278E07A}"/>
                </a:ext>
              </a:extLst>
            </p:cNvPr>
            <p:cNvSpPr/>
            <p:nvPr/>
          </p:nvSpPr>
          <p:spPr>
            <a:xfrm>
              <a:off x="5957712" y="1924651"/>
              <a:ext cx="2808000" cy="34992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016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</a:p>
          </p:txBody>
        </p: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FB07826C-910F-4785-A7B8-9425A704F80E}"/>
                </a:ext>
              </a:extLst>
            </p:cNvPr>
            <p:cNvGrpSpPr/>
            <p:nvPr/>
          </p:nvGrpSpPr>
          <p:grpSpPr>
            <a:xfrm>
              <a:off x="6189542" y="3681930"/>
              <a:ext cx="2344341" cy="1215461"/>
              <a:chOff x="6205659" y="3912944"/>
              <a:chExt cx="2344341" cy="1215461"/>
            </a:xfrm>
          </p:grpSpPr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D78E8925-ECC7-4EBF-B9D4-9925730F497E}"/>
                  </a:ext>
                </a:extLst>
              </p:cNvPr>
              <p:cNvSpPr txBox="1"/>
              <p:nvPr/>
            </p:nvSpPr>
            <p:spPr>
              <a:xfrm>
                <a:off x="6210000" y="3912944"/>
                <a:ext cx="2340000" cy="12154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Leiter Service &amp; Vermietung</a:t>
                </a:r>
              </a:p>
              <a:p>
                <a:pPr>
                  <a:lnSpc>
                    <a:spcPts val="1500"/>
                  </a:lnSpc>
                  <a:spcAft>
                    <a:spcPts val="600"/>
                  </a:spcAft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Demi" panose="020B0703020102020204" pitchFamily="34" charset="0"/>
                  </a:rPr>
                  <a:t>Denis Spielmann</a:t>
                </a: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 (ppa.)</a:t>
                </a:r>
                <a:endParaRPr lang="de-DE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Demi" panose="020B0703020102020204" pitchFamily="34" charset="0"/>
                </a:endParaRPr>
              </a:p>
              <a:p>
                <a:pPr marL="252000">
                  <a:lnSpc>
                    <a:spcPts val="1500"/>
                  </a:lnSpc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37207 6507 – 35</a:t>
                </a:r>
                <a:b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</a:b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37207 6507 – 50</a:t>
                </a:r>
                <a:b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</a:b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170 371 02 75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100" dirty="0">
                    <a:solidFill>
                      <a:srgbClr val="EC731B"/>
                    </a:solidFill>
                    <a:latin typeface="Franklin Gothic Medium" panose="020B0603020102020204" pitchFamily="34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denis.spielmann@bohrwerkzeuge.com</a:t>
                </a:r>
                <a:endParaRPr lang="de-DE" sz="1100" dirty="0">
                  <a:solidFill>
                    <a:srgbClr val="EC731B"/>
                  </a:solidFill>
                  <a:latin typeface="Franklin Gothic Medium" panose="020B0603020102020204" pitchFamily="34" charset="0"/>
                </a:endParaRPr>
              </a:p>
            </p:txBody>
          </p:sp>
          <p:pic>
            <p:nvPicPr>
              <p:cNvPr id="47" name="Grafik 46">
                <a:extLst>
                  <a:ext uri="{FF2B5EF4-FFF2-40B4-BE49-F238E27FC236}">
                    <a16:creationId xmlns:a16="http://schemas.microsoft.com/office/drawing/2014/main" id="{D448BC04-6A96-45E8-BD8A-4092BCEE6E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205659" y="4383996"/>
                <a:ext cx="159345" cy="539322"/>
              </a:xfrm>
              <a:prstGeom prst="rect">
                <a:avLst/>
              </a:prstGeom>
            </p:spPr>
          </p:pic>
        </p:grp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B74B096F-5B68-470E-8147-4134DB183A3D}"/>
                </a:ext>
              </a:extLst>
            </p:cNvPr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4" b="4540"/>
            <a:stretch/>
          </p:blipFill>
          <p:spPr>
            <a:xfrm>
              <a:off x="6189542" y="2135102"/>
              <a:ext cx="2344340" cy="1440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302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0524871-BCE8-4130-B5A4-5C5781646C4D}"/>
              </a:ext>
            </a:extLst>
          </p:cNvPr>
          <p:cNvSpPr txBox="1"/>
          <p:nvPr/>
        </p:nvSpPr>
        <p:spPr>
          <a:xfrm>
            <a:off x="772348" y="3741288"/>
            <a:ext cx="4177648" cy="1166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Rammgeräte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3 ABI-Rammgeräte </a:t>
            </a: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Mobilram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 TM14-17V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in Deutschland und Schweden stationiert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mit ABI setzen wir auf den Branchenprimus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vielseitig einsetzbar für diverse Ramm- und Bohrarbeiten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8E1BAFE-E79C-44C4-AAEA-79D8C656A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" y="1076642"/>
            <a:ext cx="4177646" cy="241225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C9D1E55-C1B7-44C0-9B07-09A9BCBD70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3445"/>
          <a:stretch/>
        </p:blipFill>
        <p:spPr>
          <a:xfrm>
            <a:off x="4181343" y="2818016"/>
            <a:ext cx="1089828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3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0524871-BCE8-4130-B5A4-5C5781646C4D}"/>
              </a:ext>
            </a:extLst>
          </p:cNvPr>
          <p:cNvSpPr txBox="1"/>
          <p:nvPr/>
        </p:nvSpPr>
        <p:spPr>
          <a:xfrm>
            <a:off x="772349" y="2890572"/>
            <a:ext cx="4177648" cy="20390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Kellybohrwerkzeuge</a:t>
            </a: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Franklin Gothic Demi" panose="020B0703020102020204" pitchFamily="34" charset="0"/>
            </a:endParaRP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für Großdrehbohranlagen bieten wir alle Werkzeuge der Durchmesser von 620 bis 2000mm an, wie z.B. Druckrohre, automatische Druckrohre, Bohrrohre, Schneidschuhe, Bohrschnecken, Bohreimer, Kernbohrrohre, Cross-Cutter, Abfangschellen und Beton-Schüttrohre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Hauptlieferanten LEFFER und BAUER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fachgerechte Instandsetzung, zügig und kostengünstig in unserer Werkstatt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A6DAB6B-4992-494A-B7C9-1A4BB1CD0A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40" b="2931"/>
          <a:stretch/>
        </p:blipFill>
        <p:spPr>
          <a:xfrm>
            <a:off x="772349" y="1076641"/>
            <a:ext cx="4177646" cy="158085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64B0D4E-728F-46D4-9236-D23C38E09A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3445"/>
          <a:stretch/>
        </p:blipFill>
        <p:spPr>
          <a:xfrm>
            <a:off x="4181343" y="1980362"/>
            <a:ext cx="1089828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4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7" cy="514349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8941989-3083-4DCB-8941-A6128D7C5F0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38124C5-967D-43C2-B95D-9D85D6A94DF6}"/>
              </a:ext>
            </a:extLst>
          </p:cNvPr>
          <p:cNvSpPr txBox="1"/>
          <p:nvPr/>
        </p:nvSpPr>
        <p:spPr>
          <a:xfrm>
            <a:off x="-3" y="1919246"/>
            <a:ext cx="5400000" cy="1329917"/>
          </a:xfrm>
          <a:prstGeom prst="rect">
            <a:avLst/>
          </a:prstGeom>
          <a:noFill/>
        </p:spPr>
        <p:txBody>
          <a:bodyPr wrap="square" lIns="306000" tIns="0" rIns="0" bIns="0" rtlCol="0" anchor="t" anchorCtr="0">
            <a:noAutofit/>
          </a:bodyPr>
          <a:lstStyle/>
          <a:p>
            <a:pPr marL="0" lvl="1" indent="108000"/>
            <a:r>
              <a:rPr lang="de-DE" sz="4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Vermietung</a:t>
            </a:r>
          </a:p>
          <a:p>
            <a:r>
              <a:rPr lang="de-DE" sz="25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│Maschinen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A838838E-FDA3-407C-8F31-DB504B00DB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899" t="4281" r="76682" b="71369"/>
          <a:stretch/>
        </p:blipFill>
        <p:spPr>
          <a:xfrm>
            <a:off x="3144427" y="-462908"/>
            <a:ext cx="4701472" cy="4662293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4760E478-794F-40F3-8C2D-3C04613231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899" t="38337" r="76682" b="37313"/>
          <a:stretch/>
        </p:blipFill>
        <p:spPr>
          <a:xfrm>
            <a:off x="3144421" y="-519552"/>
            <a:ext cx="4701472" cy="4662293"/>
          </a:xfrm>
          <a:prstGeom prst="rect">
            <a:avLst/>
          </a:prstGeom>
        </p:spPr>
      </p:pic>
      <p:sp>
        <p:nvSpPr>
          <p:cNvPr id="49" name="Textfeld 48">
            <a:extLst>
              <a:ext uri="{FF2B5EF4-FFF2-40B4-BE49-F238E27FC236}">
                <a16:creationId xmlns:a16="http://schemas.microsoft.com/office/drawing/2014/main" id="{FC396C1A-AFCC-414C-BA7D-AD6124342B94}"/>
              </a:ext>
            </a:extLst>
          </p:cNvPr>
          <p:cNvSpPr txBox="1"/>
          <p:nvPr/>
        </p:nvSpPr>
        <p:spPr>
          <a:xfrm>
            <a:off x="0" y="3348619"/>
            <a:ext cx="5399997" cy="893578"/>
          </a:xfrm>
          <a:prstGeom prst="rect">
            <a:avLst/>
          </a:prstGeom>
          <a:noFill/>
        </p:spPr>
        <p:txBody>
          <a:bodyPr wrap="square" lIns="396000" tIns="0" rIns="360000" bIns="0" rtlCol="0">
            <a:spAutoFit/>
          </a:bodyPr>
          <a:lstStyle/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Drehbohrgeräte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Schlauchpumpen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Verrohrungsmaschinen</a:t>
            </a:r>
          </a:p>
        </p:txBody>
      </p:sp>
      <p:grpSp>
        <p:nvGrpSpPr>
          <p:cNvPr id="16" name="Gruppieren 1">
            <a:extLst>
              <a:ext uri="{FF2B5EF4-FFF2-40B4-BE49-F238E27FC236}">
                <a16:creationId xmlns:a16="http://schemas.microsoft.com/office/drawing/2014/main" id="{8FECD8E1-44F0-4146-AA27-5317621D0AA7}"/>
              </a:ext>
            </a:extLst>
          </p:cNvPr>
          <p:cNvGrpSpPr/>
          <p:nvPr/>
        </p:nvGrpSpPr>
        <p:grpSpPr>
          <a:xfrm>
            <a:off x="5957712" y="1924997"/>
            <a:ext cx="2808000" cy="3499297"/>
            <a:chOff x="5957712" y="1924651"/>
            <a:chExt cx="2808000" cy="3499297"/>
          </a:xfrm>
        </p:grpSpPr>
        <p:sp>
          <p:nvSpPr>
            <p:cNvPr id="17" name="Rechteck 42">
              <a:extLst>
                <a:ext uri="{FF2B5EF4-FFF2-40B4-BE49-F238E27FC236}">
                  <a16:creationId xmlns:a16="http://schemas.microsoft.com/office/drawing/2014/main" id="{7D54012E-2906-4B61-AD98-8128633A1416}"/>
                </a:ext>
              </a:extLst>
            </p:cNvPr>
            <p:cNvSpPr/>
            <p:nvPr/>
          </p:nvSpPr>
          <p:spPr>
            <a:xfrm>
              <a:off x="5957712" y="1924651"/>
              <a:ext cx="2808000" cy="34992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016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</a:p>
          </p:txBody>
        </p:sp>
        <p:grpSp>
          <p:nvGrpSpPr>
            <p:cNvPr id="18" name="Gruppieren 44">
              <a:extLst>
                <a:ext uri="{FF2B5EF4-FFF2-40B4-BE49-F238E27FC236}">
                  <a16:creationId xmlns:a16="http://schemas.microsoft.com/office/drawing/2014/main" id="{878AEBE0-5FD6-4543-84A1-E33D2CD7BE10}"/>
                </a:ext>
              </a:extLst>
            </p:cNvPr>
            <p:cNvGrpSpPr/>
            <p:nvPr/>
          </p:nvGrpSpPr>
          <p:grpSpPr>
            <a:xfrm>
              <a:off x="6189542" y="3681930"/>
              <a:ext cx="2344341" cy="1215461"/>
              <a:chOff x="6205659" y="3912944"/>
              <a:chExt cx="2344341" cy="1215461"/>
            </a:xfrm>
          </p:grpSpPr>
          <p:sp>
            <p:nvSpPr>
              <p:cNvPr id="20" name="Textfeld 45">
                <a:extLst>
                  <a:ext uri="{FF2B5EF4-FFF2-40B4-BE49-F238E27FC236}">
                    <a16:creationId xmlns:a16="http://schemas.microsoft.com/office/drawing/2014/main" id="{3D094D92-1974-48AC-9ADA-43D47A66ACFD}"/>
                  </a:ext>
                </a:extLst>
              </p:cNvPr>
              <p:cNvSpPr txBox="1"/>
              <p:nvPr/>
            </p:nvSpPr>
            <p:spPr>
              <a:xfrm>
                <a:off x="6210000" y="3912944"/>
                <a:ext cx="2340000" cy="12154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Leiter Service &amp; Vermietung</a:t>
                </a:r>
              </a:p>
              <a:p>
                <a:pPr>
                  <a:lnSpc>
                    <a:spcPts val="1500"/>
                  </a:lnSpc>
                  <a:spcAft>
                    <a:spcPts val="600"/>
                  </a:spcAft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Demi" panose="020B0703020102020204" pitchFamily="34" charset="0"/>
                  </a:rPr>
                  <a:t>Denis Spielmann</a:t>
                </a: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 (ppa.)</a:t>
                </a:r>
                <a:endParaRPr lang="de-DE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Demi" panose="020B0703020102020204" pitchFamily="34" charset="0"/>
                </a:endParaRPr>
              </a:p>
              <a:p>
                <a:pPr marL="252000">
                  <a:lnSpc>
                    <a:spcPts val="1500"/>
                  </a:lnSpc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37207 6507 – 35</a:t>
                </a:r>
                <a:b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</a:b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37207 6507 – 50</a:t>
                </a:r>
                <a:b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</a:b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170 371 02 75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100" dirty="0">
                    <a:solidFill>
                      <a:srgbClr val="EC731B"/>
                    </a:solidFill>
                    <a:latin typeface="Franklin Gothic Medium" panose="020B0603020102020204" pitchFamily="34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denis.spielmann@bohrwerkzeuge.com</a:t>
                </a:r>
                <a:endParaRPr lang="de-DE" sz="1100" dirty="0">
                  <a:solidFill>
                    <a:srgbClr val="EC731B"/>
                  </a:solidFill>
                  <a:latin typeface="Franklin Gothic Medium" panose="020B0603020102020204" pitchFamily="34" charset="0"/>
                </a:endParaRPr>
              </a:p>
            </p:txBody>
          </p:sp>
          <p:pic>
            <p:nvPicPr>
              <p:cNvPr id="22" name="Grafik 46">
                <a:extLst>
                  <a:ext uri="{FF2B5EF4-FFF2-40B4-BE49-F238E27FC236}">
                    <a16:creationId xmlns:a16="http://schemas.microsoft.com/office/drawing/2014/main" id="{B697D553-355A-474F-9531-78AB96E8F7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205659" y="4383996"/>
                <a:ext cx="159345" cy="539322"/>
              </a:xfrm>
              <a:prstGeom prst="rect">
                <a:avLst/>
              </a:prstGeom>
            </p:spPr>
          </p:pic>
        </p:grpSp>
        <p:pic>
          <p:nvPicPr>
            <p:cNvPr id="19" name="Grafik 14">
              <a:extLst>
                <a:ext uri="{FF2B5EF4-FFF2-40B4-BE49-F238E27FC236}">
                  <a16:creationId xmlns:a16="http://schemas.microsoft.com/office/drawing/2014/main" id="{A9B8C204-A80C-4C3D-A79F-3CB60F208068}"/>
                </a:ext>
              </a:extLst>
            </p:cNvPr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4" b="4540"/>
            <a:stretch/>
          </p:blipFill>
          <p:spPr>
            <a:xfrm>
              <a:off x="6189542" y="2135102"/>
              <a:ext cx="2344340" cy="1440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210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0524871-BCE8-4130-B5A4-5C5781646C4D}"/>
              </a:ext>
            </a:extLst>
          </p:cNvPr>
          <p:cNvSpPr txBox="1"/>
          <p:nvPr/>
        </p:nvSpPr>
        <p:spPr>
          <a:xfrm>
            <a:off x="772348" y="3741288"/>
            <a:ext cx="4177648" cy="1166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Drehbohrgeräte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Mietpark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 mit 13 Drehbohranlagen (DELMAG u. LIEBHERR)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160 bis 410 </a:t>
            </a: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kNm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 Drehmoment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effektive Technik, Vermeidung von Ausfällen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Geräte können europaweit eingesetzt werden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139A52-7CF4-4BED-B401-11BB3D175E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" y="1076642"/>
            <a:ext cx="4177647" cy="241225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ECCB40C-6909-48FC-BF35-4F68C859D3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3445"/>
          <a:stretch/>
        </p:blipFill>
        <p:spPr>
          <a:xfrm>
            <a:off x="4181343" y="2818016"/>
            <a:ext cx="1089828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6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948</Words>
  <Application>Microsoft Office PowerPoint</Application>
  <PresentationFormat>On-screen Show (16:9)</PresentationFormat>
  <Paragraphs>192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Franklin Gothic Demi</vt:lpstr>
      <vt:lpstr>Arial</vt:lpstr>
      <vt:lpstr>Calibri Light</vt:lpstr>
      <vt:lpstr>Calibri</vt:lpstr>
      <vt:lpstr>Franklin Gothic Book</vt:lpstr>
      <vt:lpstr>Franklin Gothic Medium</vt:lpstr>
      <vt:lpstr>Franklin Gothic Medium Cond</vt:lpstr>
      <vt:lpstr>Franklin Gothic Demi Cond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Mandy Stützner</dc:creator>
  <cp:lastModifiedBy>Tino Schlott</cp:lastModifiedBy>
  <cp:revision>164</cp:revision>
  <cp:lastPrinted>2019-03-08T08:34:14Z</cp:lastPrinted>
  <dcterms:created xsi:type="dcterms:W3CDTF">2018-11-12T11:07:53Z</dcterms:created>
  <dcterms:modified xsi:type="dcterms:W3CDTF">2022-01-28T12:16:54Z</dcterms:modified>
</cp:coreProperties>
</file>