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6" r:id="rId8"/>
    <p:sldId id="260" r:id="rId9"/>
    <p:sldId id="261" r:id="rId10"/>
    <p:sldId id="263" r:id="rId11"/>
    <p:sldId id="264" r:id="rId12"/>
    <p:sldId id="267" r:id="rId13"/>
    <p:sldId id="274" r:id="rId14"/>
    <p:sldId id="272" r:id="rId15"/>
    <p:sldId id="273" r:id="rId16"/>
    <p:sldId id="271" r:id="rId17"/>
    <p:sldId id="275" r:id="rId18"/>
    <p:sldId id="268" r:id="rId19"/>
    <p:sldId id="276" r:id="rId20"/>
    <p:sldId id="277" r:id="rId21"/>
    <p:sldId id="278" r:id="rId22"/>
    <p:sldId id="279" r:id="rId23"/>
    <p:sldId id="280" r:id="rId24"/>
    <p:sldId id="270" r:id="rId25"/>
    <p:sldId id="282" r:id="rId26"/>
    <p:sldId id="287" r:id="rId27"/>
    <p:sldId id="281" r:id="rId28"/>
    <p:sldId id="284" r:id="rId29"/>
    <p:sldId id="286" r:id="rId30"/>
    <p:sldId id="285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Franklin Gothic Book" panose="020B0503020102020204" pitchFamily="34" charset="0"/>
      <p:regular r:id="rId38"/>
      <p:italic r:id="rId39"/>
    </p:embeddedFont>
    <p:embeddedFont>
      <p:font typeface="Franklin Gothic Demi" panose="020B0703020102020204" pitchFamily="34" charset="0"/>
      <p:regular r:id="rId40"/>
      <p:italic r:id="rId41"/>
    </p:embeddedFont>
    <p:embeddedFont>
      <p:font typeface="Franklin Gothic Demi Cond" panose="020B0706030402020204" pitchFamily="34" charset="0"/>
      <p:regular r:id="rId42"/>
    </p:embeddedFont>
    <p:embeddedFont>
      <p:font typeface="Franklin Gothic Medium" panose="020B0603020102020204" pitchFamily="34" charset="0"/>
      <p:regular r:id="rId43"/>
      <p:italic r:id="rId44"/>
    </p:embeddedFont>
    <p:embeddedFont>
      <p:font typeface="Franklin Gothic Medium Cond" panose="020B0606030402020204" pitchFamily="34" charset="0"/>
      <p:regular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31B"/>
    <a:srgbClr val="127055"/>
    <a:srgbClr val="072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4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62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58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28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35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07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9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12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7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09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49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70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70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82B18-EA86-4F0B-8FA8-2D680DE46CE9}" type="datetimeFigureOut">
              <a:rPr lang="de-DE" smtClean="0"/>
              <a:t>23.09.2019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855C9-F6F5-4150-BAAC-1DD2061870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40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5.jp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hyperlink" Target="mailto:clemens.hoff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10" Type="http://schemas.openxmlformats.org/officeDocument/2006/relationships/image" Target="../media/image26.jpg"/><Relationship Id="rId4" Type="http://schemas.openxmlformats.org/officeDocument/2006/relationships/image" Target="../media/image14.sv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jp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8.jpe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jp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0.jp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1.jp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alexander.loesch@tunnel-drilling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4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5.jp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6.jpg"/><Relationship Id="rId4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7.jp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8.jpg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9.jpg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denis.spiel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0.jpg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oliver.reh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2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1.jpg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image" Target="../media/image10.jpg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7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denis.spielman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jp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hyperlink" Target="mailto:oliver.rehn@bohrwerkzeuge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2.jp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jp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27C1EC-3568-E147-A716-FAD8FCAFAB69}"/>
              </a:ext>
            </a:extLst>
          </p:cNvPr>
          <p:cNvSpPr txBox="1"/>
          <p:nvPr/>
        </p:nvSpPr>
        <p:spPr>
          <a:xfrm>
            <a:off x="5559358" y="678504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013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9621A4-2C74-42B6-BCA6-D1B1C59EC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1" r="15079" b="3927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AC7F847-0930-4454-8A80-C4B364B34DD9}"/>
              </a:ext>
            </a:extLst>
          </p:cNvPr>
          <p:cNvGrpSpPr/>
          <p:nvPr/>
        </p:nvGrpSpPr>
        <p:grpSpPr>
          <a:xfrm>
            <a:off x="-651121" y="3495153"/>
            <a:ext cx="6311470" cy="589071"/>
            <a:chOff x="-651121" y="3495153"/>
            <a:chExt cx="6311470" cy="589071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FF525DE-07B2-479A-A071-08BD2C6C0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651121" y="3495153"/>
              <a:ext cx="6311470" cy="589071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3F94132-1E66-4679-90BE-1C6A59393DEB}"/>
                </a:ext>
              </a:extLst>
            </p:cNvPr>
            <p:cNvSpPr txBox="1"/>
            <p:nvPr/>
          </p:nvSpPr>
          <p:spPr>
            <a:xfrm>
              <a:off x="269460" y="3515014"/>
              <a:ext cx="50576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BWH Bohrwerkzeuge Hoffmann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752A275-04B3-4FBE-9FD2-B13A0B386DA3}"/>
              </a:ext>
            </a:extLst>
          </p:cNvPr>
          <p:cNvGrpSpPr/>
          <p:nvPr/>
        </p:nvGrpSpPr>
        <p:grpSpPr>
          <a:xfrm>
            <a:off x="-567361" y="4149520"/>
            <a:ext cx="5250656" cy="506486"/>
            <a:chOff x="-567361" y="4149520"/>
            <a:chExt cx="5250656" cy="506486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3D86F63-1B40-4E40-9E2B-E049E84F2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567361" y="4149520"/>
              <a:ext cx="5250656" cy="490061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3D62ED2-7E21-4DC6-9BF9-219275A976AE}"/>
                </a:ext>
              </a:extLst>
            </p:cNvPr>
            <p:cNvSpPr txBox="1"/>
            <p:nvPr/>
          </p:nvSpPr>
          <p:spPr>
            <a:xfrm>
              <a:off x="269460" y="4185108"/>
              <a:ext cx="4298963" cy="470898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10000"/>
            </a:bodyPr>
            <a:lstStyle/>
            <a:p>
              <a:r>
                <a:rPr lang="de-DE" sz="3000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Technik für den Spezialtiefbau.</a:t>
              </a: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59CFE706-E5D7-488A-9ADF-04264DE08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4594" y="237320"/>
            <a:ext cx="2693025" cy="2665545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38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Schlauchpumpen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Schlauchpumpen von MAT und GERTEC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ca. 15 Schlauchpumpen von klein bis groß vorhanden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systembedingt robust und kostengünstig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einfach in der Handhabung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0DD92C2-4E74-4553-A9D0-5EFDEEEE95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6452" r="6452" b="2789"/>
          <a:stretch/>
        </p:blipFill>
        <p:spPr>
          <a:xfrm>
            <a:off x="780413" y="1076642"/>
            <a:ext cx="4177646" cy="24122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8F063E-F001-445F-82D8-AC2BF23064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9" y="3109093"/>
            <a:ext cx="417764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Verrohrungsmaschinen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LEFFER-Verrohrungsmaschinen VRM118 und VRM150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mit allen BWH-Mietgeräten kompatibel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ermöglichen tiefere Bohrungen größerer Durchmesser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können mit biologisch abbaubarem Öl betrieben werden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unsere Monteure helfen beim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Umölen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4B0903-DEE1-4F69-B904-12F79BD4C3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32864" r="5597"/>
          <a:stretch/>
        </p:blipFill>
        <p:spPr>
          <a:xfrm>
            <a:off x="772349" y="1076642"/>
            <a:ext cx="4177648" cy="18236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3531C7E-8926-4FD8-AC82-59E54E91BD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217229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5DB6144-CD3B-4413-8514-2C4D1BC1A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39" t="3963" r="52842" b="71687"/>
          <a:stretch/>
        </p:blipFill>
        <p:spPr>
          <a:xfrm>
            <a:off x="3144421" y="-529600"/>
            <a:ext cx="4701472" cy="46622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D510E1-155A-4612-AFE8-4EC82CDC0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39" t="38337" r="52842" b="37313"/>
          <a:stretch/>
        </p:blipFill>
        <p:spPr>
          <a:xfrm>
            <a:off x="3144421" y="-529600"/>
            <a:ext cx="4701472" cy="46622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659421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Verkauf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2855102"/>
            <a:ext cx="5399997" cy="1509131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Verschleiß- und Ersatzteile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Kellybohrwerkzeuge</a:t>
            </a:r>
            <a:endParaRPr lang="de-DE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Endlosschnecken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Ankerbohrwerkzeuge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Imlochhämmer</a:t>
            </a: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und Bohrkronen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2BAA2ED-3408-4775-9BD6-B8682EEC59C9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610E1F0-16BE-4E46-9ABE-1C667278E07A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07826C-910F-4785-A7B8-9425A704F80E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D78E8925-ECC7-4EBF-B9D4-9925730F497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Verkauf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Clemens Hoffmann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15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72</a:t>
                </a:r>
              </a:p>
              <a:p>
                <a:pPr algn="just">
                  <a:lnSpc>
                    <a:spcPts val="1500"/>
                  </a:lnSpc>
                </a:pPr>
                <a:r>
                  <a:rPr lang="de-DE" sz="1100" kern="1100" spc="-3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clemens.hoffmann@bohrwerkzeuge.com</a:t>
                </a:r>
                <a:endParaRPr lang="de-DE" sz="1100" kern="1100" spc="-3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D448BC04-6A96-45E8-BD8A-4092BCEE6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CD70C13-C22B-4BEB-A327-7EE153F0A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6" b="2216"/>
            <a:stretch/>
          </p:blipFill>
          <p:spPr>
            <a:xfrm>
              <a:off x="6189542" y="2135102"/>
              <a:ext cx="234000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2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Verschleiß- und Ersatzteile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passend zu Ihren Bohrwerkzeugen und Geräten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namhafte Hersteller wie BETEK oder BAUER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z.B.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Rundschaftmeißel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, Flachzähne, Wechselstollen usw.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günstige Konditionen und Mengenrabatte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A2A3C6-773D-4C93-B052-57A9461E2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41"/>
            <a:ext cx="4177645" cy="24122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A06556-AC2C-4BB9-B369-7EE0E8229C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5410D10-DFFD-4698-B96B-13F5A4FDEE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4048" r="1262" b="5033"/>
          <a:stretch/>
        </p:blipFill>
        <p:spPr>
          <a:xfrm>
            <a:off x="774000" y="1076641"/>
            <a:ext cx="4176000" cy="26028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1232A04-37D0-496F-87DA-6D5AE22B4385}"/>
              </a:ext>
            </a:extLst>
          </p:cNvPr>
          <p:cNvSpPr txBox="1"/>
          <p:nvPr/>
        </p:nvSpPr>
        <p:spPr>
          <a:xfrm>
            <a:off x="772348" y="3959297"/>
            <a:ext cx="4177648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Kellybohrwerkzeuge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Werkzeuge von LEFFER und BAUER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im Mieteinsatz bewährt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Kauf oder Miet-Kauf möglich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B24063-EF63-4A5A-BC7B-F1D274B77D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3036025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C97BE6-1F6E-4D0C-9485-9C2CAF0C2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r="3650"/>
          <a:stretch/>
        </p:blipFill>
        <p:spPr>
          <a:xfrm>
            <a:off x="772347" y="1076640"/>
            <a:ext cx="4177645" cy="260220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D5D1AEC-74B1-4256-89A6-42C2F3E189E9}"/>
              </a:ext>
            </a:extLst>
          </p:cNvPr>
          <p:cNvSpPr txBox="1"/>
          <p:nvPr/>
        </p:nvSpPr>
        <p:spPr>
          <a:xfrm>
            <a:off x="772347" y="3959297"/>
            <a:ext cx="4232421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Endlosschnecken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Einsatzgebiete: Spezialtiefbau, Brunnenbau, Geothermie, HDD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für diverse Bohrverfahren verfügbar, wie SOB,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VdW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, FDP, o.ä.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zur Geologie passende Bohrköpfe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EDA181-E174-4ACA-A427-F8C1E034AD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3036025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98A42B-A6C8-4392-AC94-8C9A4B5CC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r="5145"/>
          <a:stretch/>
        </p:blipFill>
        <p:spPr>
          <a:xfrm>
            <a:off x="772348" y="1076640"/>
            <a:ext cx="4177644" cy="260220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3F04879-72ED-4CA1-BFE4-599C9935DEA8}"/>
              </a:ext>
            </a:extLst>
          </p:cNvPr>
          <p:cNvSpPr txBox="1"/>
          <p:nvPr/>
        </p:nvSpPr>
        <p:spPr>
          <a:xfrm>
            <a:off x="772348" y="3959297"/>
            <a:ext cx="4177648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Ankerbohrwerkzeuge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Bohrrohre, Bohrkronen, Einsteckenden, Spülköpfe, Adapter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Sonderanfertigungen nach Kundenwunsch möglich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7E6F6B1-7E34-4201-8FD4-C8621D759E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3036025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Imlochhämmer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 und Bohrkronen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alle Durchmesser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kurze Lieferzeiten durch Lagerbestände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Epiroc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(vorm. Atlas-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Copco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), Drillking,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Mincon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u.a.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E983E5-E074-483C-9EFE-A649C841C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40"/>
            <a:ext cx="4177644" cy="24122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DED06B5-611A-4913-8250-318C84B4A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145" r="48300"/>
          <a:stretch/>
        </p:blipFill>
        <p:spPr>
          <a:xfrm>
            <a:off x="4241154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19951F1-98C8-4319-A08A-F6A38E341B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844" t="4520" r="30265" b="73181"/>
          <a:stretch/>
        </p:blipFill>
        <p:spPr>
          <a:xfrm>
            <a:off x="3206641" y="-427163"/>
            <a:ext cx="4333362" cy="427121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A466EE1-E926-4F50-A1FF-F6062E040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844" t="38611" r="30265" b="39090"/>
          <a:stretch/>
        </p:blipFill>
        <p:spPr>
          <a:xfrm>
            <a:off x="3204852" y="-504257"/>
            <a:ext cx="4333362" cy="427121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659421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TDS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2674628"/>
            <a:ext cx="5399997" cy="1846659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wasserbetriebene </a:t>
            </a: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Imlochhämmer</a:t>
            </a: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WAI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Bohrwerkzeuge für Vereisungsbohrungen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Bohrwerkzeuge für gesteuerte und gelenkte Bohrungen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Ankerbohrgeräte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HDI-Bohrwerkzeuge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DD697F2-02A5-401D-AA87-6C210047120C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610E1F0-16BE-4E46-9ABE-1C667278E07A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07826C-910F-4785-A7B8-9425A704F80E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D78E8925-ECC7-4EBF-B9D4-9925730F497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TDS &amp; Sonderprojekte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Alexander Lösch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65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71</a:t>
                </a:r>
              </a:p>
              <a:p>
                <a:pPr algn="just"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alexander.loesch@tunnel-drilling.com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D448BC04-6A96-45E8-BD8A-4092BCEE6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272EA39-AB93-4430-8A6F-38B4F3B9A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6" b="1908"/>
            <a:stretch/>
          </p:blipFill>
          <p:spPr>
            <a:xfrm>
              <a:off x="6189541" y="2135102"/>
              <a:ext cx="2340002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0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Wasserbetriebene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Imlochhämmer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 WAI 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Alternative zu WASSARA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Made in USA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alle Hammergrößen und Ersatzteile lagernd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auf Großprojekten u.a. bei Keller,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Züblin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Porr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bewährt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6FCAD5-BB8C-474A-A11A-CEAD69952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39"/>
            <a:ext cx="4177644" cy="24122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793C241-EE33-4E71-8DF5-205BF74F82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8972" r="19575" b="189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F72DD3E-49E3-4AF5-9B5C-0A59D1F58057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EC731B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292A35-57E8-45DE-B6BB-C9FCB961BECA}"/>
              </a:ext>
            </a:extLst>
          </p:cNvPr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Sie können Spezialtiefbau.</a:t>
            </a:r>
          </a:p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Wir können Technik.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5AE6A09-4194-472D-AED4-510BA91101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42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Bohrwerkzeuge für Vereisungsbohrungen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hochwertige Vereisungs-Bohrrohre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sehr hohe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Dichtheitsqoute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Partner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Boart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Longyear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unser Anwendungstechniker unterstützt vor Ort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A67802-BBEA-4410-8B13-23BC9A214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38"/>
            <a:ext cx="4177644" cy="24122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940B76-135C-4A6B-8F28-C830BC369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Bohrwerkzeuge für gesteuerte und gelenkte Bohrungen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maßgeschneiderte Komplettlösungen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bestehend aus Hardware/Werkzeug, Messtechnik, </a:t>
            </a:r>
            <a:b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</a:b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Software und Bediener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479013-921D-4B6E-B072-4C66730DE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7" y="1076638"/>
            <a:ext cx="4177643" cy="24122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04C9DE8-5FDE-4734-B2F6-C4F3C4E63A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47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HDI-Bohrwerkzeuge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Erfahrung in Groß- und Sonderprojekten im In- und Ausland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Verkauf von HDI-Bohrrohren, Düsenstöcken oder Spülköpfen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inkl. Anwendungsbetreuung durch unsere erfahrenen Spezialisten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276C26-E521-4F56-9284-966AFFEA7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" y="1076637"/>
            <a:ext cx="4177644" cy="24122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91D540-D463-404C-9C86-6535BE746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Ankerbohrgeräte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Verkauf, Vermietung oder Finanzierung von Ankerbohrgeräten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unterschiedliche Konfigurationen der Geräte hinsichtlich Größe und Ausstattung ( z.B. Einfach- oder Doppelbohrkopf- Ausrüstung ) verfügbar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85E48E-EE0E-4418-AB65-976DD3CCB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7" y="1076637"/>
            <a:ext cx="4177643" cy="24122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D4648F-ECEC-496A-8CDB-1EB7AFABCC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940" r="26154"/>
          <a:stretch/>
        </p:blipFill>
        <p:spPr>
          <a:xfrm>
            <a:off x="4314978" y="2818016"/>
            <a:ext cx="940062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Service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│Bohrwerkzeuge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4281" r="5362" b="71369"/>
          <a:stretch/>
        </p:blipFill>
        <p:spPr>
          <a:xfrm>
            <a:off x="3131364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38337" r="5362" b="37313"/>
          <a:stretch/>
        </p:blipFill>
        <p:spPr>
          <a:xfrm>
            <a:off x="3131358" y="-545678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307777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Wartung, Reparatur und Service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271D229-18AB-4194-B854-F86116791CD2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E2241AE-B7EE-40E7-BECA-367B34400830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6A139FC-A6CF-446B-A3D6-334C476372C4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7773695-1072-4B75-8062-AE0BB970ACFB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Service &amp; Vermietung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Denis Spielmann</a:t>
                </a: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 (ppa.)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75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denis.spielmann@bohrwerkzeuge.com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8438E8C4-156F-4120-9B91-9FAC6D82A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A779B42-DBED-43E7-AF51-FF4732D8CEF2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4540"/>
            <a:stretch/>
          </p:blipFill>
          <p:spPr>
            <a:xfrm>
              <a:off x="6189542" y="2135102"/>
              <a:ext cx="234434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5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9A0A5F-F4C4-474D-BC2B-30FEC574F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120"/>
          <a:stretch/>
        </p:blipFill>
        <p:spPr>
          <a:xfrm>
            <a:off x="772347" y="1076636"/>
            <a:ext cx="4177642" cy="219224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62F844B-5E9C-46C3-80FE-CE67EFB170EC}"/>
              </a:ext>
            </a:extLst>
          </p:cNvPr>
          <p:cNvSpPr txBox="1"/>
          <p:nvPr/>
        </p:nvSpPr>
        <p:spPr>
          <a:xfrm>
            <a:off x="772348" y="3523280"/>
            <a:ext cx="417764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Wartung, Reparaturen, Service an Bohrwerkzeugen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Reparaturen, Baustellen- oder Vollservice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Werkstatt vollausgestattet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Rundum-Komplettpaket für Großbaustellen ( bestehend aus Miete, Transport zur Aufarbeitung, Austausch der Werkzeuge und Rücklieferung 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C7148D6-9D1D-435C-B682-2EC213CB7F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5612" r="2744"/>
          <a:stretch/>
        </p:blipFill>
        <p:spPr>
          <a:xfrm>
            <a:off x="4340872" y="2580415"/>
            <a:ext cx="888273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Service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│Bohrgeräte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4281" r="5362" b="71369"/>
          <a:stretch/>
        </p:blipFill>
        <p:spPr>
          <a:xfrm>
            <a:off x="3131364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219" t="38337" r="5362" b="37313"/>
          <a:stretch/>
        </p:blipFill>
        <p:spPr>
          <a:xfrm>
            <a:off x="3131358" y="-545678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307777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Wartung, Reparatur und Service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0D29A26-53CD-4476-9E4C-AE4EBE4A6797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92F2BF7-3145-449F-A8C0-CA21ECEC531B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2D0C2C97-0E06-45A0-A9AE-FE7BE1FD13E7}"/>
                </a:ext>
              </a:extLst>
            </p:cNvPr>
            <p:cNvGrpSpPr/>
            <p:nvPr/>
          </p:nvGrpSpPr>
          <p:grpSpPr>
            <a:xfrm>
              <a:off x="6187372" y="3681930"/>
              <a:ext cx="2344341" cy="1231106"/>
              <a:chOff x="6205659" y="3912944"/>
              <a:chExt cx="2344341" cy="1231106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E2426FC-C8F2-4A37-A391-5AE116380B2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Vermietung Maschinen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Oliver Rehn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61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oliver.rehn@bohrwerkzeuge.com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C6276473-2D07-4060-9DCD-262C05DD0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DA726EF-B90E-4AB6-B985-6D20364AF9C3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" t="8863" r="10384" b="8435"/>
            <a:stretch/>
          </p:blipFill>
          <p:spPr>
            <a:xfrm>
              <a:off x="6189539" y="2135101"/>
              <a:ext cx="2339999" cy="1441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3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Wartung, Reparatur, Service an Bohrgeräten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Verladungen, Einweisungen, Übergaben, Reparaturen und Service durch Fachpersonal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gern auch für Ihre Anlagen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EF59BD-7532-4273-AE49-E9B3ED8CC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7" y="1076636"/>
            <a:ext cx="4177642" cy="24122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5CFA530-1B95-4479-BD7E-06E94A6BF6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5612" r="2744"/>
          <a:stretch/>
        </p:blipFill>
        <p:spPr>
          <a:xfrm>
            <a:off x="4340872" y="2818016"/>
            <a:ext cx="888273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D3FD070-EDC7-4AA4-B67C-7877CD3A664E}"/>
              </a:ext>
            </a:extLst>
          </p:cNvPr>
          <p:cNvSpPr txBox="1"/>
          <p:nvPr/>
        </p:nvSpPr>
        <p:spPr>
          <a:xfrm>
            <a:off x="0" y="0"/>
            <a:ext cx="9144000" cy="19800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5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Schon gewusst?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D2932A7-4595-4684-AF75-DD1C2E3FF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964" y="268197"/>
            <a:ext cx="1066581" cy="18304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BEC1F63-C4D0-4A8A-A3DA-62F8C2363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7000" t="36363" r="50000" b="33510"/>
          <a:stretch/>
        </p:blipFill>
        <p:spPr>
          <a:xfrm>
            <a:off x="1439866" y="2402162"/>
            <a:ext cx="2564009" cy="23733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19CC4A4-5835-4644-BC92-99E28C7C55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8149" t="29101" r="45620" b="48367"/>
          <a:stretch/>
        </p:blipFill>
        <p:spPr>
          <a:xfrm>
            <a:off x="2691075" y="1831905"/>
            <a:ext cx="1809449" cy="177496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9D05232-4287-4999-A2C6-B6FA42349A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9096" t="24866" r="61965" b="48493"/>
          <a:stretch/>
        </p:blipFill>
        <p:spPr>
          <a:xfrm>
            <a:off x="559752" y="1495547"/>
            <a:ext cx="2111283" cy="209867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48CDAE3-2A93-4F4B-B8E2-8F575DA670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5349" t="40478" r="32753" b="28217"/>
          <a:stretch/>
        </p:blipFill>
        <p:spPr>
          <a:xfrm>
            <a:off x="3483915" y="2718809"/>
            <a:ext cx="2441161" cy="246609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FE6AB27-0A73-4190-82CD-C9E502F003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3976" t="28064" r="26470" b="42334"/>
          <a:stretch/>
        </p:blipFill>
        <p:spPr>
          <a:xfrm>
            <a:off x="4452451" y="1749250"/>
            <a:ext cx="2179855" cy="233194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179C885-672B-4486-B4DE-A7EB53DBC35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62820" t="40916" r="18239" b="32281"/>
          <a:stretch/>
        </p:blipFill>
        <p:spPr>
          <a:xfrm>
            <a:off x="5440948" y="2750793"/>
            <a:ext cx="2111518" cy="21114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1A2293D-1186-4082-8F57-694EAC32606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70563" t="28668" r="10373" b="43555"/>
          <a:stretch/>
        </p:blipFill>
        <p:spPr>
          <a:xfrm>
            <a:off x="6290905" y="1794238"/>
            <a:ext cx="2125229" cy="21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FAA8DA5-2171-A84C-9B12-AB9077A8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9E37387-5279-8A43-9170-55B3FFB6A9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F961A74-EF3B-D64F-9849-73BCA9AE41F9}"/>
              </a:ext>
            </a:extLst>
          </p:cNvPr>
          <p:cNvSpPr txBox="1"/>
          <p:nvPr/>
        </p:nvSpPr>
        <p:spPr>
          <a:xfrm>
            <a:off x="0" y="0"/>
            <a:ext cx="9144000" cy="19800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5000" dirty="0">
                <a:solidFill>
                  <a:srgbClr val="EC731B"/>
                </a:solidFill>
                <a:latin typeface="Franklin Gothic Demi" panose="020B0703020102020204" pitchFamily="34" charset="0"/>
              </a:rPr>
              <a:t>Unser Netzwerk.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95B58C-CEE6-4B63-8AD6-0B4A24095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935" y="1870269"/>
            <a:ext cx="7308697" cy="2757304"/>
          </a:xfrm>
          <a:prstGeom prst="rect">
            <a:avLst/>
          </a:prstGeom>
          <a:effectLst>
            <a:glow rad="254000">
              <a:schemeClr val="bg1"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15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C292A35-57E8-45DE-B6BB-C9FCB961BECA}"/>
              </a:ext>
            </a:extLst>
          </p:cNvPr>
          <p:cNvSpPr txBox="1"/>
          <p:nvPr/>
        </p:nvSpPr>
        <p:spPr>
          <a:xfrm>
            <a:off x="-2" y="0"/>
            <a:ext cx="9144000" cy="51435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Mieten. Kaufen. Miet-Kaufen.</a:t>
            </a:r>
          </a:p>
          <a:p>
            <a:pPr algn="ctr"/>
            <a:r>
              <a:rPr lang="de-DE" sz="4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Es liegt ganz an Ihnen!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187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DB8C87-5328-455F-954C-8C9ACA298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1960" b="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90F1A31-D76C-4DC5-86B8-F71E43C097B0}"/>
              </a:ext>
            </a:extLst>
          </p:cNvPr>
          <p:cNvGrpSpPr/>
          <p:nvPr/>
        </p:nvGrpSpPr>
        <p:grpSpPr>
          <a:xfrm>
            <a:off x="0" y="2571750"/>
            <a:ext cx="9144000" cy="1980000"/>
            <a:chOff x="0" y="2899651"/>
            <a:chExt cx="9144000" cy="198000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0B1D38D-DA6B-4249-9257-41B26A51FCA2}"/>
                </a:ext>
              </a:extLst>
            </p:cNvPr>
            <p:cNvSpPr txBox="1"/>
            <p:nvPr/>
          </p:nvSpPr>
          <p:spPr>
            <a:xfrm>
              <a:off x="0" y="2899651"/>
              <a:ext cx="9144000" cy="1980000"/>
            </a:xfrm>
            <a:prstGeom prst="rect">
              <a:avLst/>
            </a:prstGeom>
            <a:noFill/>
            <a:effectLst/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de-DE" sz="40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Interesse geweckt?</a:t>
              </a:r>
            </a:p>
            <a:p>
              <a:pPr algn="ctr">
                <a:spcAft>
                  <a:spcPts val="1200"/>
                </a:spcAft>
              </a:pPr>
              <a:r>
                <a:rPr lang="de-DE" sz="40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Kontaktieren Sie uns.</a:t>
              </a:r>
            </a:p>
            <a:p>
              <a:pPr algn="ctr"/>
              <a:r>
                <a:rPr lang="de-DE" sz="22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       +49 (0) 37207 6507 – 0</a:t>
              </a:r>
            </a:p>
            <a:p>
              <a:pPr algn="ctr"/>
              <a:r>
                <a:rPr lang="de-DE" sz="2200" dirty="0">
                  <a:solidFill>
                    <a:schemeClr val="bg1"/>
                  </a:solidFill>
                  <a:effectLst>
                    <a:outerShdw blurRad="76200" sx="102000" sy="102000" algn="ctr" rotWithShape="0">
                      <a:prstClr val="black">
                        <a:alpha val="25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info@bohrwerkzeuge.com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BC8033A-8C31-48DD-ADF0-F5EF8CB9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2424" y="4229480"/>
              <a:ext cx="389813" cy="389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84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726"/>
          <a:stretch/>
        </p:blipFill>
        <p:spPr>
          <a:xfrm>
            <a:off x="0" y="1"/>
            <a:ext cx="9143998" cy="281247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C292A35-57E8-45DE-B6BB-C9FCB961BECA}"/>
              </a:ext>
            </a:extLst>
          </p:cNvPr>
          <p:cNvSpPr txBox="1"/>
          <p:nvPr/>
        </p:nvSpPr>
        <p:spPr>
          <a:xfrm>
            <a:off x="0" y="0"/>
            <a:ext cx="9144000" cy="198000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5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Produkte.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rgbClr val="EC731B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A222197-73CD-4676-BD47-AD14FC7F39BE}"/>
              </a:ext>
            </a:extLst>
          </p:cNvPr>
          <p:cNvGrpSpPr/>
          <p:nvPr/>
        </p:nvGrpSpPr>
        <p:grpSpPr>
          <a:xfrm>
            <a:off x="453154" y="1917891"/>
            <a:ext cx="1731696" cy="2192537"/>
            <a:chOff x="453154" y="1683143"/>
            <a:chExt cx="1731696" cy="219253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101C2C8-C2D7-4F8C-991D-8D5EA2DB5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18" t="72323" r="77044" b="4062"/>
            <a:stretch/>
          </p:blipFill>
          <p:spPr>
            <a:xfrm>
              <a:off x="453154" y="1683143"/>
              <a:ext cx="1731696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BF83464-160F-4666-ABDD-90CCD5ADEA94}"/>
                </a:ext>
              </a:extLst>
            </p:cNvPr>
            <p:cNvSpPr txBox="1"/>
            <p:nvPr/>
          </p:nvSpPr>
          <p:spPr>
            <a:xfrm>
              <a:off x="657827" y="3506348"/>
              <a:ext cx="1322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Vermietung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885CF64-3C06-46CF-950D-002393D02664}"/>
              </a:ext>
            </a:extLst>
          </p:cNvPr>
          <p:cNvGrpSpPr/>
          <p:nvPr/>
        </p:nvGrpSpPr>
        <p:grpSpPr>
          <a:xfrm>
            <a:off x="2597542" y="1917890"/>
            <a:ext cx="1731696" cy="2192538"/>
            <a:chOff x="2597542" y="1683142"/>
            <a:chExt cx="1731696" cy="219253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685DD73-2E34-4E7E-8889-8177B3515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7469" t="72323" r="53593" b="4062"/>
            <a:stretch/>
          </p:blipFill>
          <p:spPr>
            <a:xfrm>
              <a:off x="2597542" y="1683142"/>
              <a:ext cx="1731696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2DA2FA8-24A5-4C60-9C48-8867CEE5227F}"/>
                </a:ext>
              </a:extLst>
            </p:cNvPr>
            <p:cNvSpPr txBox="1"/>
            <p:nvPr/>
          </p:nvSpPr>
          <p:spPr>
            <a:xfrm>
              <a:off x="2991274" y="3506348"/>
              <a:ext cx="944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Verkauf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801A2E3-0477-4F4F-ABC7-B9EEDF1D7606}"/>
              </a:ext>
            </a:extLst>
          </p:cNvPr>
          <p:cNvGrpSpPr/>
          <p:nvPr/>
        </p:nvGrpSpPr>
        <p:grpSpPr>
          <a:xfrm>
            <a:off x="4814764" y="1917889"/>
            <a:ext cx="1699324" cy="2192539"/>
            <a:chOff x="4814764" y="1683141"/>
            <a:chExt cx="1699324" cy="219253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D8CED12-A5AA-4A7E-89F7-E82D9DD3C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1717" t="72323" r="29699" b="4062"/>
            <a:stretch/>
          </p:blipFill>
          <p:spPr>
            <a:xfrm>
              <a:off x="4814764" y="1683141"/>
              <a:ext cx="1699324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D435229-19E4-4A06-BF67-C296390EBD2D}"/>
                </a:ext>
              </a:extLst>
            </p:cNvPr>
            <p:cNvSpPr txBox="1"/>
            <p:nvPr/>
          </p:nvSpPr>
          <p:spPr>
            <a:xfrm>
              <a:off x="5374924" y="3506348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TDS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B293D8B-18AD-4E1B-87B4-31C30D11096B}"/>
              </a:ext>
            </a:extLst>
          </p:cNvPr>
          <p:cNvGrpSpPr/>
          <p:nvPr/>
        </p:nvGrpSpPr>
        <p:grpSpPr>
          <a:xfrm>
            <a:off x="6999614" y="1917888"/>
            <a:ext cx="1691232" cy="2192540"/>
            <a:chOff x="6999614" y="1683140"/>
            <a:chExt cx="1691232" cy="219254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DE38B3A-6505-4BBD-BFAC-C186DC3AE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5612" t="72323" r="5893" b="4062"/>
            <a:stretch/>
          </p:blipFill>
          <p:spPr>
            <a:xfrm>
              <a:off x="6999614" y="1683140"/>
              <a:ext cx="1691232" cy="1707757"/>
            </a:xfrm>
            <a:prstGeom prst="rect">
              <a:avLst/>
            </a:prstGeom>
            <a:effectLst>
              <a:glow rad="279400">
                <a:schemeClr val="bg1">
                  <a:alpha val="20000"/>
                </a:schemeClr>
              </a:glow>
              <a:softEdge rad="0"/>
            </a:effec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AC4E694-C868-4FBB-AD26-FB7568F3BE3B}"/>
                </a:ext>
              </a:extLst>
            </p:cNvPr>
            <p:cNvSpPr txBox="1"/>
            <p:nvPr/>
          </p:nvSpPr>
          <p:spPr>
            <a:xfrm>
              <a:off x="7391067" y="3506348"/>
              <a:ext cx="908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EC731B"/>
                  </a:solidFill>
                  <a:latin typeface="Franklin Gothic Medium" panose="020B0603020102020204" pitchFamily="34" charset="0"/>
                </a:rPr>
                <a:t>Service</a:t>
              </a: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FDF3DC1-99BD-4E33-8406-FD67C7912B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88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Vermietung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│Maschinen &amp; Werkzeuge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4281" r="76682" b="71369"/>
          <a:stretch/>
        </p:blipFill>
        <p:spPr>
          <a:xfrm>
            <a:off x="3144427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38337" r="76682" b="37313"/>
          <a:stretch/>
        </p:blipFill>
        <p:spPr>
          <a:xfrm>
            <a:off x="3144421" y="-519552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615553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Rammgeräte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Kellybohrwerkzeuge</a:t>
            </a:r>
            <a:endParaRPr lang="de-DE" sz="1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7E47F1C-B620-4D79-AEF4-E014DCB28078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610E1F0-16BE-4E46-9ABE-1C667278E07A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07826C-910F-4785-A7B8-9425A704F80E}"/>
                </a:ext>
              </a:extLst>
            </p:cNvPr>
            <p:cNvGrpSpPr/>
            <p:nvPr/>
          </p:nvGrpSpPr>
          <p:grpSpPr>
            <a:xfrm>
              <a:off x="6189542" y="3681930"/>
              <a:ext cx="2344341" cy="1215461"/>
              <a:chOff x="6205659" y="3912944"/>
              <a:chExt cx="2344341" cy="121546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D78E8925-ECC7-4EBF-B9D4-9925730F497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15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Leiter Service &amp; Vermietung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Denis Spielmann</a:t>
                </a: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 (ppa.)</a:t>
                </a:r>
                <a:endParaRPr lang="de-DE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" panose="020B0703020102020204" pitchFamily="34" charset="0"/>
                </a:endParaRP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35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75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denis.spielmann@bohrwerkzeuge.com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D448BC04-6A96-45E8-BD8A-4092BCEE6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74B096F-5B68-470E-8147-4134DB183A3D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4540"/>
            <a:stretch/>
          </p:blipFill>
          <p:spPr>
            <a:xfrm>
              <a:off x="6189542" y="2135102"/>
              <a:ext cx="2344340" cy="144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0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Rammgeräte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3 ABI-Rammgeräte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Mobilram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TM14-17V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in Deutschland und Schweden stationiert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mit ABI setzen wir auf den Branchenprimus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vielseitig einsetzbar für diverse Ramm- und Bohrarbeiten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8E1BAFE-E79C-44C4-AAEA-79D8C656A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" y="1076642"/>
            <a:ext cx="4177646" cy="24122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9D1E55-C1B7-44C0-9B07-09A9BCBD70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9" y="2890572"/>
            <a:ext cx="4177648" cy="2039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Kellybohrwerkzeuge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</a:endParaRP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für Großdrehbohranlagen bieten wir alle Werkzeuge der Durchmesser von 620 bis 2000mm an, wie z.B. Druckrohre, automatische Druckrohre, Bohrrohre, Schneidschuhe, Bohrschnecken, Bohreimer, Kernbohrrohre, Cross-Cutter, Abfangschellen und Beton-Schüttrohre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Hauptlieferanten LEFFER und BAUER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fachgerechte Instandsetzung, zügig und kostengünstig in unserer Werkstatt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6DAB6B-4992-494A-B7C9-1A4BB1CD0A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0" b="2931"/>
          <a:stretch/>
        </p:blipFill>
        <p:spPr>
          <a:xfrm>
            <a:off x="772349" y="1076641"/>
            <a:ext cx="4177646" cy="15808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4B0D4E-728F-46D4-9236-D23C38E09A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1980362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7" cy="51434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941989-3083-4DCB-8941-A6128D7C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8124C5-967D-43C2-B95D-9D85D6A94DF6}"/>
              </a:ext>
            </a:extLst>
          </p:cNvPr>
          <p:cNvSpPr txBox="1"/>
          <p:nvPr/>
        </p:nvSpPr>
        <p:spPr>
          <a:xfrm>
            <a:off x="-3" y="1919246"/>
            <a:ext cx="5400000" cy="1329917"/>
          </a:xfrm>
          <a:prstGeom prst="rect">
            <a:avLst/>
          </a:prstGeom>
          <a:noFill/>
        </p:spPr>
        <p:txBody>
          <a:bodyPr wrap="square" lIns="306000" tIns="0" rIns="0" bIns="0" rtlCol="0" anchor="t" anchorCtr="0">
            <a:noAutofit/>
          </a:bodyPr>
          <a:lstStyle/>
          <a:p>
            <a:pPr marL="0" lvl="1" indent="108000"/>
            <a:r>
              <a:rPr lang="de-DE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Vermietung</a:t>
            </a:r>
          </a:p>
          <a:p>
            <a:r>
              <a:rPr lang="de-DE" sz="25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│Maschinen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838838E-FDA3-407C-8F31-DB504B00DB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4281" r="76682" b="71369"/>
          <a:stretch/>
        </p:blipFill>
        <p:spPr>
          <a:xfrm>
            <a:off x="3144427" y="-462908"/>
            <a:ext cx="4701472" cy="466229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760E478-794F-40F3-8C2D-3C046132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9" t="38337" r="76682" b="37313"/>
          <a:stretch/>
        </p:blipFill>
        <p:spPr>
          <a:xfrm>
            <a:off x="3144421" y="-519552"/>
            <a:ext cx="4701472" cy="4662293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FC396C1A-AFCC-414C-BA7D-AD6124342B94}"/>
              </a:ext>
            </a:extLst>
          </p:cNvPr>
          <p:cNvSpPr txBox="1"/>
          <p:nvPr/>
        </p:nvSpPr>
        <p:spPr>
          <a:xfrm>
            <a:off x="0" y="3348619"/>
            <a:ext cx="5399997" cy="893578"/>
          </a:xfrm>
          <a:prstGeom prst="rect">
            <a:avLst/>
          </a:prstGeom>
          <a:noFill/>
        </p:spPr>
        <p:txBody>
          <a:bodyPr wrap="square" lIns="396000" tIns="0" rIns="36000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Drehbohrgeräte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Schlauchpumpen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Verrohrungsmaschinen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312B435-49F2-4244-BF1A-0366B2E57A3C}"/>
              </a:ext>
            </a:extLst>
          </p:cNvPr>
          <p:cNvGrpSpPr/>
          <p:nvPr/>
        </p:nvGrpSpPr>
        <p:grpSpPr>
          <a:xfrm>
            <a:off x="5957712" y="1924651"/>
            <a:ext cx="2808000" cy="3499297"/>
            <a:chOff x="5957712" y="1924651"/>
            <a:chExt cx="2808000" cy="3499297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610E1F0-16BE-4E46-9ABE-1C667278E07A}"/>
                </a:ext>
              </a:extLst>
            </p:cNvPr>
            <p:cNvSpPr/>
            <p:nvPr/>
          </p:nvSpPr>
          <p:spPr>
            <a:xfrm>
              <a:off x="5957712" y="1924651"/>
              <a:ext cx="2808000" cy="3499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07826C-910F-4785-A7B8-9425A704F80E}"/>
                </a:ext>
              </a:extLst>
            </p:cNvPr>
            <p:cNvGrpSpPr/>
            <p:nvPr/>
          </p:nvGrpSpPr>
          <p:grpSpPr>
            <a:xfrm>
              <a:off x="6187372" y="3681930"/>
              <a:ext cx="2344341" cy="1231106"/>
              <a:chOff x="6205659" y="3912944"/>
              <a:chExt cx="2344341" cy="1231106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D78E8925-ECC7-4EBF-B9D4-9925730F497E}"/>
                  </a:ext>
                </a:extLst>
              </p:cNvPr>
              <p:cNvSpPr txBox="1"/>
              <p:nvPr/>
            </p:nvSpPr>
            <p:spPr>
              <a:xfrm>
                <a:off x="6210000" y="3912944"/>
                <a:ext cx="2340000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Vermietung Maschinen</a:t>
                </a:r>
              </a:p>
              <a:p>
                <a:pPr>
                  <a:lnSpc>
                    <a:spcPts val="1500"/>
                  </a:lnSpc>
                  <a:spcAft>
                    <a:spcPts val="600"/>
                  </a:spcAft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Demi" panose="020B0703020102020204" pitchFamily="34" charset="0"/>
                  </a:rPr>
                  <a:t>Oliver Rehn</a:t>
                </a:r>
              </a:p>
              <a:p>
                <a:pPr marL="252000">
                  <a:lnSpc>
                    <a:spcPts val="1500"/>
                  </a:lnSpc>
                </a:pP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30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37207 6507 – 50</a:t>
                </a:r>
                <a:b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</a:br>
                <a:r>
                  <a:rPr lang="de-DE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ranklin Gothic Book" panose="020B0503020102020204" pitchFamily="34" charset="0"/>
                  </a:rPr>
                  <a:t>+49 (0) 170 371 02 61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100" dirty="0">
                    <a:solidFill>
                      <a:srgbClr val="EC731B"/>
                    </a:solidFill>
                    <a:latin typeface="Franklin Gothic Medium" panose="020B06030201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oliver.rehn@bohrwerkzeuge.com</a:t>
                </a:r>
                <a:endParaRPr lang="de-DE" sz="1100" dirty="0">
                  <a:solidFill>
                    <a:srgbClr val="EC731B"/>
                  </a:solidFill>
                  <a:latin typeface="Franklin Gothic Medium" panose="020B0603020102020204" pitchFamily="34" charset="0"/>
                </a:endParaRPr>
              </a:p>
            </p:txBody>
          </p: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D448BC04-6A96-45E8-BD8A-4092BCEE6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5659" y="4383996"/>
                <a:ext cx="159345" cy="539322"/>
              </a:xfrm>
              <a:prstGeom prst="rect">
                <a:avLst/>
              </a:prstGeom>
            </p:spPr>
          </p:pic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384431E-8301-465A-97FD-535EFFEB7DCA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" t="8863" r="10384" b="8435"/>
            <a:stretch/>
          </p:blipFill>
          <p:spPr>
            <a:xfrm>
              <a:off x="6189539" y="2135101"/>
              <a:ext cx="2339999" cy="1441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21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1B1C768-D835-4A93-99F3-A4BF43F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7" cy="514349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8EC10D-5833-47E0-829C-6D5D4F0CB7D8}"/>
              </a:ext>
            </a:extLst>
          </p:cNvPr>
          <p:cNvSpPr txBox="1"/>
          <p:nvPr/>
        </p:nvSpPr>
        <p:spPr>
          <a:xfrm>
            <a:off x="0" y="4704372"/>
            <a:ext cx="9144000" cy="439127"/>
          </a:xfrm>
          <a:prstGeom prst="rect">
            <a:avLst/>
          </a:prstGeom>
          <a:noFill/>
        </p:spPr>
        <p:txBody>
          <a:bodyPr wrap="square" lIns="360000" tIns="0" rIns="360000" bIns="252000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│ bohrwerkzeuge.com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35E5A0-AA2B-4A43-9501-72898BCFF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2398" y="220817"/>
            <a:ext cx="1554839" cy="1538974"/>
          </a:xfrm>
          <a:prstGeom prst="rect">
            <a:avLst/>
          </a:prstGeom>
          <a:effectLst>
            <a:glow rad="279400">
              <a:schemeClr val="bg1">
                <a:alpha val="20000"/>
              </a:schemeClr>
            </a:glo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34D4060-EE96-45FE-B541-4462EB6F7981}"/>
              </a:ext>
            </a:extLst>
          </p:cNvPr>
          <p:cNvSpPr/>
          <p:nvPr/>
        </p:nvSpPr>
        <p:spPr>
          <a:xfrm>
            <a:off x="467300" y="775253"/>
            <a:ext cx="4787745" cy="46486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0524871-BCE8-4130-B5A4-5C5781646C4D}"/>
              </a:ext>
            </a:extLst>
          </p:cNvPr>
          <p:cNvSpPr txBox="1"/>
          <p:nvPr/>
        </p:nvSpPr>
        <p:spPr>
          <a:xfrm>
            <a:off x="772348" y="3741288"/>
            <a:ext cx="4177648" cy="1166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Drehbohrgeräte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Mietpark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mit 13 Drehbohranlagen (DELMAG u. LIEBHERR)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160 bis 410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kNm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 Drehmoment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effektive Technik, Vermeidung von Ausfällen</a:t>
            </a:r>
          </a:p>
          <a:p>
            <a:pPr marL="171450" indent="-1714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Geräte können europaweit eingesetzt werden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139A52-7CF4-4BED-B401-11BB3D175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" y="1076642"/>
            <a:ext cx="4177647" cy="24122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CCB40C-6909-48FC-BF35-4F68C859D3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445"/>
          <a:stretch/>
        </p:blipFill>
        <p:spPr>
          <a:xfrm>
            <a:off x="4181343" y="2818016"/>
            <a:ext cx="1089828" cy="1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766</Words>
  <Application>Microsoft Office PowerPoint</Application>
  <PresentationFormat>Bildschirmpräsentation (16:9)</PresentationFormat>
  <Paragraphs>192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Calibri</vt:lpstr>
      <vt:lpstr>Franklin Gothic Medium Cond</vt:lpstr>
      <vt:lpstr>Franklin Gothic Demi</vt:lpstr>
      <vt:lpstr>Franklin Gothic Medium</vt:lpstr>
      <vt:lpstr>Franklin Gothic Demi Cond</vt:lpstr>
      <vt:lpstr>Arial</vt:lpstr>
      <vt:lpstr>Franklin Gothic Book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Mandy Stützner</dc:creator>
  <cp:lastModifiedBy>Mandy</cp:lastModifiedBy>
  <cp:revision>164</cp:revision>
  <cp:lastPrinted>2019-03-08T08:34:14Z</cp:lastPrinted>
  <dcterms:created xsi:type="dcterms:W3CDTF">2018-11-12T11:07:53Z</dcterms:created>
  <dcterms:modified xsi:type="dcterms:W3CDTF">2019-09-23T19:51:22Z</dcterms:modified>
</cp:coreProperties>
</file>